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1328" r:id="rId5"/>
    <p:sldId id="269" r:id="rId6"/>
    <p:sldId id="133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E3273-34ED-4EF9-8295-DF4626C9516C}" v="5" dt="2024-01-17T15:16:45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ER, Lisa (EAST LONDON NHS FOUNDATION TRUST)" userId="a6cf1b36-3461-4ba9-b07a-12b2aaf38caf" providerId="ADAL" clId="{457E3273-34ED-4EF9-8295-DF4626C9516C}"/>
    <pc:docChg chg="addSld delSld modSld sldOrd">
      <pc:chgData name="BAKER, Lisa (EAST LONDON NHS FOUNDATION TRUST)" userId="a6cf1b36-3461-4ba9-b07a-12b2aaf38caf" providerId="ADAL" clId="{457E3273-34ED-4EF9-8295-DF4626C9516C}" dt="2024-01-17T15:18:24.048" v="3"/>
      <pc:docMkLst>
        <pc:docMk/>
      </pc:docMkLst>
      <pc:sldChg chg="ord">
        <pc:chgData name="BAKER, Lisa (EAST LONDON NHS FOUNDATION TRUST)" userId="a6cf1b36-3461-4ba9-b07a-12b2aaf38caf" providerId="ADAL" clId="{457E3273-34ED-4EF9-8295-DF4626C9516C}" dt="2024-01-17T15:18:24.048" v="3"/>
        <pc:sldMkLst>
          <pc:docMk/>
          <pc:sldMk cId="4167110046" sldId="1328"/>
        </pc:sldMkLst>
      </pc:sldChg>
      <pc:sldChg chg="add del">
        <pc:chgData name="BAKER, Lisa (EAST LONDON NHS FOUNDATION TRUST)" userId="a6cf1b36-3461-4ba9-b07a-12b2aaf38caf" providerId="ADAL" clId="{457E3273-34ED-4EF9-8295-DF4626C9516C}" dt="2024-01-17T15:18:08.470" v="1" actId="2696"/>
        <pc:sldMkLst>
          <pc:docMk/>
          <pc:sldMk cId="822944728" sldId="13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A5A80-C937-467C-AD2B-434A4312F574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CDAA4-F43F-4F4C-8C3D-9E291CA8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5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If you change the nature and quality of the conversations in your team, your outcomes will improve exponentially. </a:t>
            </a:r>
            <a:br>
              <a:rPr lang="en-US" b="1" dirty="0">
                <a:cs typeface="+mn-lt"/>
              </a:rPr>
            </a:br>
            <a:r>
              <a:rPr lang="en-US" b="1" dirty="0"/>
              <a:t>Psychological safety is the core component to unlock this</a:t>
            </a:r>
            <a:endParaRPr lang="en-US">
              <a:cs typeface="Calibri"/>
            </a:endParaRPr>
          </a:p>
          <a:p>
            <a:r>
              <a:rPr lang="en-GB" dirty="0">
                <a:cs typeface="Calibri"/>
              </a:rPr>
              <a:t>Defined by </a:t>
            </a:r>
            <a:r>
              <a:rPr lang="en-US" dirty="0"/>
              <a:t>Amy Edmondson - a researcher and scholar of leadership, teaming and </a:t>
            </a:r>
            <a:r>
              <a:rPr lang="en-US" dirty="0" err="1"/>
              <a:t>organisational</a:t>
            </a:r>
            <a:r>
              <a:rPr lang="en-US" dirty="0"/>
              <a:t> learning and professor of learning at Harvard Business School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Fear of looking – ignorant, incompetent, intrusive, or negative ---- 'impression management'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endParaRPr lang="en-GB" dirty="0">
              <a:cs typeface="Calibri"/>
            </a:endParaRP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GB" dirty="0"/>
              <a:t>An increase in psychological safety at work can create a more positive, creative and collaborative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FB93-9DEB-4D7A-A5EA-77CEF2FEC3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0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4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FB93-9DEB-4D7A-A5EA-77CEF2FEC3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D98B-890D-DABE-A0C9-E52997A7A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5A598-94BB-8FEB-497D-D076CA832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D100E-9C62-B1A1-9627-FDDFC067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4514-CF37-4B77-935D-F3FC025A8E5B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62BB4-1B5E-FB51-9D3B-2BC7251C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27B9B-BB2E-EFFA-6F50-DEA8D803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FAB-1F9F-44E6-A5C4-D262DC759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1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C49F-5162-561D-4618-CC6E9087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8B42D-77BF-230A-E69F-3827ADC3C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33A21-AB66-C51B-B142-0DC5D976B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4514-CF37-4B77-935D-F3FC025A8E5B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39EF4-5565-A149-55C3-D717201F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8A133-E9A4-F707-B6C4-A03E3BEB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FAB-1F9F-44E6-A5C4-D262DC759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81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5D5F3-57C3-393E-A8ED-545827D57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33FAC0-65F4-4200-6315-0DC04B4CB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278C8-FB08-F88D-F0DC-0C818893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4514-CF37-4B77-935D-F3FC025A8E5B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730AA-8E42-4DC4-4A72-78240FAE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7A5FB-431F-F97A-1F64-9666031E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FAB-1F9F-44E6-A5C4-D262DC759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1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D019B4-697B-1E42-92B9-1831D658E78C}"/>
              </a:ext>
            </a:extLst>
          </p:cNvPr>
          <p:cNvSpPr txBox="1"/>
          <p:nvPr userDrawn="1"/>
        </p:nvSpPr>
        <p:spPr>
          <a:xfrm>
            <a:off x="10210799" y="6299200"/>
            <a:ext cx="1667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 err="1">
                <a:solidFill>
                  <a:srgbClr val="0067A5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elft.nhs.uk</a:t>
            </a:r>
            <a:endParaRPr lang="en-GB" sz="1600" kern="1200" dirty="0">
              <a:solidFill>
                <a:srgbClr val="0067A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83400AE1-494C-2F41-8C8C-5EDAEA322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BE6C46-1CED-194F-8E5F-5AF412A2D058}"/>
              </a:ext>
            </a:extLst>
          </p:cNvPr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6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76205BC2-E895-7B4A-9F73-E5C3294E2F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6929" y="133349"/>
            <a:ext cx="1572683" cy="802131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6327FCB-ED4F-0746-B6EE-C0DFA3DFD0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9" y="371445"/>
            <a:ext cx="4862808" cy="64242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36A0934-E77B-CD45-A334-A5AEE9F0DA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279" y="1883900"/>
            <a:ext cx="3651414" cy="320677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285750" indent="-285750">
              <a:spcAft>
                <a:spcPts val="600"/>
              </a:spcAft>
              <a:buClr>
                <a:srgbClr val="0067A5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1</a:t>
            </a:r>
          </a:p>
          <a:p>
            <a:pPr marL="285750" indent="-285750">
              <a:spcAft>
                <a:spcPts val="600"/>
              </a:spcAft>
              <a:buClr>
                <a:srgbClr val="0067A5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2</a:t>
            </a:r>
          </a:p>
          <a:p>
            <a:pPr marL="285750" indent="-285750">
              <a:spcAft>
                <a:spcPts val="600"/>
              </a:spcAft>
              <a:buClr>
                <a:srgbClr val="0067A5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216453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330B-E8C4-2F08-1718-F74ACE4D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60ED-5281-27F1-F8AB-60AF7B5A0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36FC9-A876-0197-1430-BB1B2723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4514-CF37-4B77-935D-F3FC025A8E5B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359E-2B62-8F5D-41BF-3FE13738F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D3A96-06EE-49F2-DF2D-F51DC016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FAB-1F9F-44E6-A5C4-D262DC759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72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C5D5-5F05-38D9-9AC9-51D3E02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0A7E0-A8DB-19AE-DBC4-D4BB92B98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05970-F94D-9499-5262-4FB5CCD8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4514-CF37-4B77-935D-F3FC025A8E5B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E1CA-A437-B38D-DC50-C4031AB0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A79F6-8766-B4A3-63F9-D3D26C96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FAB-1F9F-44E6-A5C4-D262DC759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19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3E33-C533-A67A-6A98-3482A9C3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5B179-D75E-6F13-6904-1EE317CDA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27AE6-7FEC-BCA0-EFD9-128986FCD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6A110-5542-0BF6-9F5C-B83FC3FD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4514-CF37-4B77-935D-F3FC025A8E5B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AE6F9-4468-943A-2608-A6D64F4C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E7123-3DEC-ED0A-CE40-42C0A780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FAB-1F9F-44E6-A5C4-D262DC759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6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092E-8CED-17C0-F7C1-562735F8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15639-A688-C1A8-69A7-DEF30B5EC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F3BF2-9785-5CBB-4700-3354F1632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F474C-4911-DB9A-CEE8-88AC44F9B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56918-0E4B-AE32-94EF-9792D9251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34F2E5-94A5-3E02-24CB-EE349164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4514-CF37-4B77-935D-F3FC025A8E5B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E82E5-F151-9EA4-55F5-42F30A87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E9B1B-CDF0-8967-F13E-F09BB719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FAB-1F9F-44E6-A5C4-D262DC759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58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22BAE-95BB-3626-8AB0-2AA1E4AA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54128-9897-B11C-8D90-C6B279FE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4514-CF37-4B77-935D-F3FC025A8E5B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4D579-589D-BA7B-14B8-C164FCF0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46539-23C6-B0AA-D3B2-DBABD171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FAB-1F9F-44E6-A5C4-D262DC759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5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3040E6-EF79-8BCC-2855-A6FC29BC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4514-CF37-4B77-935D-F3FC025A8E5B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206A3-C13C-135E-1126-52890706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7B218-7655-DFA5-2C23-4A038F3D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FAB-1F9F-44E6-A5C4-D262DC759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6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45AA-6EC4-2652-81ED-42B07F2D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50D24-78B1-254D-AD37-7371FADC1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7F44D-C1BD-7220-3053-A1EA13A0F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6128B-9AD7-CC6D-9825-C9FF5DF0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4514-CF37-4B77-935D-F3FC025A8E5B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1F909-9015-FFF6-D7CA-E3FDB39A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92967-AA82-DBE4-1DE7-C98DB2F3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FAB-1F9F-44E6-A5C4-D262DC759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4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60D2-244C-938B-EE26-D00D1444F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F4DF88-7947-A25B-8F99-03802C6FC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ECDF1-4990-F26D-2D5F-A6FAEAB3B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30935-1B6C-132D-2DD6-F0E78DC4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4514-CF37-4B77-935D-F3FC025A8E5B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47C51-EE31-6165-0E60-96222553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817FC-5016-E2A4-BD75-99CE850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FAB-1F9F-44E6-A5C4-D262DC759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1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50393-0A54-987B-97CA-8E6BB19A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4EF7-4130-DE1E-34F6-49194BC3E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BBD5F-25EB-6136-0B27-D0F1AF897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4514-CF37-4B77-935D-F3FC025A8E5B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A9D3C-4631-EBA5-E2E7-AEEFDE3B3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26DB-D83F-558D-B3BB-2FDF394B9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6FAB-1F9F-44E6-A5C4-D262DC759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3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work.withgoogle.com/guides/understanding-team-effectiveness/steps/foster-psychological-safet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79DD66-6565-400B-90C3-9B3C676BC0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279" y="371445"/>
            <a:ext cx="8043855" cy="642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b="1" dirty="0">
                <a:latin typeface="+mn-lt"/>
                <a:cs typeface="Arial"/>
              </a:rPr>
              <a:t>Psychological Safety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4FD79-53B8-4633-AB23-D9F1B330F8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141" y="1254035"/>
            <a:ext cx="11204901" cy="4854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i="1">
                <a:ea typeface="+mn-lt"/>
                <a:cs typeface="+mn-lt"/>
              </a:rPr>
              <a:t>a belief that one will not be punished or humiliated for speaking up with ideas, questions, concerns or mistakes and that the team is safe for inter-personal risk-taking</a:t>
            </a:r>
            <a:endParaRPr lang="en-GB" sz="2200">
              <a:ea typeface="+mn-lt"/>
              <a:cs typeface="+mn-lt"/>
            </a:endParaRPr>
          </a:p>
          <a:p>
            <a:pPr marL="857250" lvl="2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7A5"/>
              </a:buClr>
              <a:buNone/>
            </a:pPr>
            <a:r>
              <a:rPr lang="en-US" sz="2200" b="1" dirty="0">
                <a:latin typeface="Calibri"/>
                <a:cs typeface="Calibri"/>
              </a:rPr>
              <a:t>Absence</a:t>
            </a:r>
            <a:r>
              <a:rPr lang="en-US" sz="2200" dirty="0">
                <a:latin typeface="Calibri"/>
                <a:cs typeface="Calibri"/>
              </a:rPr>
              <a:t> of psychological safety looks like:</a:t>
            </a:r>
          </a:p>
          <a:p>
            <a:pPr lvl="3"/>
            <a:r>
              <a:rPr lang="en-US" sz="2200" dirty="0">
                <a:latin typeface="Calibri"/>
                <a:cs typeface="Calibri"/>
              </a:rPr>
              <a:t>Not asking questions</a:t>
            </a:r>
          </a:p>
          <a:p>
            <a:pPr lvl="3"/>
            <a:r>
              <a:rPr lang="en-US" sz="2200" dirty="0">
                <a:latin typeface="Calibri"/>
                <a:cs typeface="Calibri"/>
              </a:rPr>
              <a:t>Not admitting weaknesses or asking for help</a:t>
            </a:r>
          </a:p>
          <a:p>
            <a:pPr lvl="3"/>
            <a:r>
              <a:rPr lang="en-US" sz="2200" dirty="0">
                <a:latin typeface="Calibri"/>
                <a:cs typeface="Calibri"/>
              </a:rPr>
              <a:t>Not offering ideas</a:t>
            </a:r>
          </a:p>
          <a:p>
            <a:pPr lvl="3"/>
            <a:r>
              <a:rPr lang="en-US" sz="2200" dirty="0">
                <a:latin typeface="Calibri"/>
                <a:cs typeface="Calibri"/>
              </a:rPr>
              <a:t>Not critiquing the status quo</a:t>
            </a:r>
          </a:p>
          <a:p>
            <a:pPr marL="1371600" lvl="3" indent="0">
              <a:buNone/>
            </a:pPr>
            <a:endParaRPr lang="en-US" sz="2200" dirty="0">
              <a:latin typeface="Calibri"/>
              <a:cs typeface="Calibri"/>
            </a:endParaRPr>
          </a:p>
          <a:p>
            <a:pPr marL="857250" lvl="2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7A5"/>
              </a:buClr>
              <a:buNone/>
            </a:pPr>
            <a:r>
              <a:rPr lang="en-US" sz="2200" b="1" dirty="0">
                <a:latin typeface="Calibri"/>
                <a:cs typeface="Calibri"/>
              </a:rPr>
              <a:t>Resulting in</a:t>
            </a:r>
            <a:r>
              <a:rPr lang="en-US" sz="2200" dirty="0">
                <a:latin typeface="Calibri"/>
                <a:cs typeface="Calibri"/>
              </a:rPr>
              <a:t>: </a:t>
            </a:r>
          </a:p>
          <a:p>
            <a:pPr lvl="3"/>
            <a:r>
              <a:rPr lang="en-US" sz="2200" dirty="0">
                <a:latin typeface="Calibri"/>
                <a:cs typeface="Calibri"/>
              </a:rPr>
              <a:t>Missed opportunities to learn</a:t>
            </a:r>
          </a:p>
          <a:p>
            <a:pPr lvl="3"/>
            <a:r>
              <a:rPr lang="en-US" sz="2200" dirty="0">
                <a:latin typeface="Calibri"/>
                <a:cs typeface="Calibri"/>
              </a:rPr>
              <a:t>Lack of innovation</a:t>
            </a:r>
          </a:p>
          <a:p>
            <a:pPr lvl="3"/>
            <a:r>
              <a:rPr lang="en-US" sz="2200" dirty="0">
                <a:latin typeface="Calibri"/>
                <a:cs typeface="Calibri"/>
              </a:rPr>
              <a:t>Managing impressions taking priority over creating a better </a:t>
            </a:r>
            <a:r>
              <a:rPr lang="en-US" sz="2200" dirty="0" err="1">
                <a:latin typeface="Calibri"/>
                <a:cs typeface="Calibri"/>
              </a:rPr>
              <a:t>organisation</a:t>
            </a:r>
            <a:endParaRPr lang="en-GB" sz="2200" dirty="0">
              <a:latin typeface="Calibri"/>
              <a:cs typeface="Calibri"/>
            </a:endParaRPr>
          </a:p>
          <a:p>
            <a:endParaRPr lang="en-GB">
              <a:latin typeface="Calibri" pitchFamily="34" charset="0"/>
              <a:cs typeface="Calibri"/>
            </a:endParaRPr>
          </a:p>
        </p:txBody>
      </p:sp>
      <p:pic>
        <p:nvPicPr>
          <p:cNvPr id="4" name="Picture 3" descr="Women holding hands">
            <a:extLst>
              <a:ext uri="{FF2B5EF4-FFF2-40B4-BE49-F238E27FC236}">
                <a16:creationId xmlns:a16="http://schemas.microsoft.com/office/drawing/2014/main" id="{769E6CF6-F582-5E2A-A27E-F3712DBCA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555" y="2646781"/>
            <a:ext cx="3217335" cy="19031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11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79DD66-6565-400B-90C3-9B3C676BC0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279" y="371445"/>
            <a:ext cx="8043855" cy="642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b="1" dirty="0">
                <a:latin typeface="+mn-lt"/>
                <a:cs typeface="Arial"/>
              </a:rPr>
              <a:t>Psychological Safety</a:t>
            </a:r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4FD79-53B8-4633-AB23-D9F1B330F8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29" y="1254035"/>
            <a:ext cx="11155680" cy="436299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alibri" pitchFamily="34" charset="0"/>
              </a:rPr>
              <a:t>An increase in psychological safety at work can create a more positive and creative environment</a:t>
            </a:r>
          </a:p>
          <a:p>
            <a:r>
              <a:rPr lang="en-GB" sz="2400" dirty="0">
                <a:latin typeface="Calibri" pitchFamily="34" charset="0"/>
              </a:rPr>
              <a:t>There are a set of specific questions to help teams measure how psychologically safe they feel within their team</a:t>
            </a:r>
          </a:p>
          <a:p>
            <a:r>
              <a:rPr lang="en-GB" sz="2400" dirty="0">
                <a:latin typeface="Calibri" pitchFamily="34" charset="0"/>
              </a:rPr>
              <a:t>These questions were developed by organizational behavioural scientist Amy Edmondson, </a:t>
            </a:r>
          </a:p>
          <a:p>
            <a:r>
              <a:rPr lang="en-GB" sz="2400" dirty="0"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Psychological safety refers to</a:t>
            </a:r>
            <a:r>
              <a:rPr lang="en-GB" sz="2400" dirty="0">
                <a:latin typeface="Calibri" pitchFamily="34" charset="0"/>
              </a:rPr>
              <a:t> “a shared belief held by members of a team that the team is safe for interpersonal risk taking.”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7AB7E-B222-4072-A182-C0847C35A2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36" t="47602" r="34118" b="28725"/>
          <a:stretch/>
        </p:blipFill>
        <p:spPr>
          <a:xfrm>
            <a:off x="7827373" y="5844131"/>
            <a:ext cx="2608646" cy="7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8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79DD66-6565-400B-90C3-9B3C676BC0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279" y="371445"/>
            <a:ext cx="8043855" cy="642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b="1">
                <a:latin typeface="+mn-lt"/>
                <a:cs typeface="Arial"/>
              </a:rPr>
              <a:t>Creating Psychological Safety</a:t>
            </a:r>
            <a:endParaRPr lang="en-US" sz="3200"/>
          </a:p>
        </p:txBody>
      </p:sp>
      <p:pic>
        <p:nvPicPr>
          <p:cNvPr id="2" name="Picture 1" descr="People doing teamwork illustration">
            <a:extLst>
              <a:ext uri="{FF2B5EF4-FFF2-40B4-BE49-F238E27FC236}">
                <a16:creationId xmlns:a16="http://schemas.microsoft.com/office/drawing/2014/main" id="{8533FECB-765F-B026-1443-F9C1D4DB0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36" y="1957244"/>
            <a:ext cx="4546229" cy="354753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375BC1-2F06-6637-F864-2E8D5EA2C96D}"/>
              </a:ext>
            </a:extLst>
          </p:cNvPr>
          <p:cNvSpPr txBox="1">
            <a:spLocks/>
          </p:cNvSpPr>
          <p:nvPr/>
        </p:nvSpPr>
        <p:spPr>
          <a:xfrm>
            <a:off x="5339871" y="1505831"/>
            <a:ext cx="6501029" cy="4960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,Sans-Serif" panose="020B0604020202020204" pitchFamily="34" charset="0"/>
            </a:pPr>
            <a:r>
              <a:rPr lang="en-US" sz="2200" b="1" dirty="0">
                <a:ea typeface="Calibri"/>
                <a:cs typeface="Calibri"/>
              </a:rPr>
              <a:t>Make a logical case for speaking up, frame why </a:t>
            </a:r>
            <a:r>
              <a:rPr lang="en-US" sz="2200" b="1" dirty="0" err="1">
                <a:ea typeface="Calibri"/>
                <a:cs typeface="Calibri"/>
              </a:rPr>
              <a:t>candour</a:t>
            </a:r>
            <a:r>
              <a:rPr lang="en-US" sz="2200" b="1" dirty="0">
                <a:ea typeface="Calibri"/>
                <a:cs typeface="Calibri"/>
              </a:rPr>
              <a:t> is important, align with service goals, purpose and vision.</a:t>
            </a:r>
            <a:r>
              <a:rPr lang="en-US" sz="2000" b="1" i="1" dirty="0">
                <a:ea typeface="Calibri"/>
                <a:cs typeface="Calibri"/>
              </a:rPr>
              <a:t> </a:t>
            </a:r>
            <a:r>
              <a:rPr lang="en-US" sz="1800" i="1" dirty="0">
                <a:ea typeface="Calibri"/>
                <a:cs typeface="Calibri"/>
              </a:rPr>
              <a:t>In the face of uncertainty, when leading change in a complex system, frame the work as an </a:t>
            </a:r>
            <a:r>
              <a:rPr lang="en-US" sz="1800" i="1" dirty="0">
                <a:cs typeface="Calibri"/>
              </a:rPr>
              <a:t>opportunity </a:t>
            </a:r>
            <a:r>
              <a:rPr lang="en-US" sz="1800" i="1" dirty="0">
                <a:ea typeface="Calibri"/>
                <a:cs typeface="Calibri"/>
              </a:rPr>
              <a:t>to</a:t>
            </a:r>
            <a:r>
              <a:rPr lang="en-US" sz="1800" i="1" dirty="0">
                <a:cs typeface="Calibri"/>
              </a:rPr>
              <a:t> grow and learn</a:t>
            </a:r>
            <a:r>
              <a:rPr lang="en-US" sz="1800" i="1" dirty="0">
                <a:ea typeface="Calibri"/>
                <a:cs typeface="Calibri"/>
              </a:rPr>
              <a:t>.</a:t>
            </a:r>
            <a:r>
              <a:rPr lang="en-US" sz="1800" dirty="0">
                <a:cs typeface="Calibri"/>
              </a:rPr>
              <a:t>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,Sans-Serif" panose="020B0604020202020204" pitchFamily="34" charset="0"/>
            </a:pPr>
            <a:r>
              <a:rPr lang="en-US" sz="2200" b="1" dirty="0">
                <a:cs typeface="Calibri"/>
              </a:rPr>
              <a:t>Invite participation and build collaboration.</a:t>
            </a:r>
            <a:r>
              <a:rPr lang="en-US" sz="2000" b="1" i="1" dirty="0">
                <a:cs typeface="Calibri"/>
              </a:rPr>
              <a:t> </a:t>
            </a:r>
            <a:r>
              <a:rPr lang="en-US" sz="1800" i="1" dirty="0">
                <a:cs typeface="Calibri"/>
              </a:rPr>
              <a:t>This is where authenticity and humility come in: 'I don't</a:t>
            </a:r>
            <a:r>
              <a:rPr lang="en-US" sz="1800" i="1" dirty="0">
                <a:ea typeface="Calibri"/>
                <a:cs typeface="Calibri"/>
              </a:rPr>
              <a:t> have all the answers, we need your voices and ideas to innovate and achieve our goals'. </a:t>
            </a:r>
            <a:endParaRPr lang="en-US" sz="1800" dirty="0">
              <a:ea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,Sans-Serif" panose="020B0604020202020204" pitchFamily="34" charset="0"/>
            </a:pPr>
            <a:r>
              <a:rPr lang="en-US" sz="2200" b="1" dirty="0">
                <a:ea typeface="Calibri"/>
                <a:cs typeface="Calibri"/>
              </a:rPr>
              <a:t>Model curiosity.</a:t>
            </a:r>
            <a:r>
              <a:rPr lang="en-US" sz="2000" b="1" dirty="0">
                <a:ea typeface="Calibri"/>
                <a:cs typeface="Calibri"/>
              </a:rPr>
              <a:t> </a:t>
            </a:r>
            <a:r>
              <a:rPr lang="en-US" sz="1800" i="1" dirty="0">
                <a:ea typeface="Calibri"/>
                <a:cs typeface="Calibri"/>
              </a:rPr>
              <a:t>Ask questions, with the intention to learn. This creates a necessity for voice. </a:t>
            </a:r>
            <a:endParaRPr lang="en-GB" sz="18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78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34B430FA86BD4298751F8079EF342C" ma:contentTypeVersion="5" ma:contentTypeDescription="Create a new document." ma:contentTypeScope="" ma:versionID="bd21a24313035f7e6caa0777cecdc35a">
  <xsd:schema xmlns:xsd="http://www.w3.org/2001/XMLSchema" xmlns:xs="http://www.w3.org/2001/XMLSchema" xmlns:p="http://schemas.microsoft.com/office/2006/metadata/properties" xmlns:ns2="6f05cde9-ed0f-4143-94ba-df20b77b3424" xmlns:ns3="6f2dd751-0861-4bce-9be2-37e466fae4e5" targetNamespace="http://schemas.microsoft.com/office/2006/metadata/properties" ma:root="true" ma:fieldsID="6c2647b927ca6e2f5977eb83130542a9" ns2:_="" ns3:_="">
    <xsd:import namespace="6f05cde9-ed0f-4143-94ba-df20b77b3424"/>
    <xsd:import namespace="6f2dd751-0861-4bce-9be2-37e466fae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5cde9-ed0f-4143-94ba-df20b77b3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dd751-0861-4bce-9be2-37e466fae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D144AE-053D-4035-BBB4-1979486119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0EF9E8-E58C-4DBD-AA30-EE25D62B9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5cde9-ed0f-4143-94ba-df20b77b3424"/>
    <ds:schemaRef ds:uri="6f2dd751-0861-4bce-9be2-37e466fae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BF3506-D813-4684-826E-2723285DF6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6f05cde9-ed0f-4143-94ba-df20b77b3424"/>
    <ds:schemaRef ds:uri="http://schemas.microsoft.com/office/infopath/2007/PartnerControls"/>
    <ds:schemaRef ds:uri="6f2dd751-0861-4bce-9be2-37e466fae4e5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342</Words>
  <Application>Microsoft Office PowerPoint</Application>
  <PresentationFormat>Widescreen</PresentationFormat>
  <Paragraphs>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Arial,Sans-Serif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East London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BAKER, Lisa (EAST LONDON NHS FOUNDATION TRUST)</dc:creator>
  <cp:lastModifiedBy>BAKER, Lisa (EAST LONDON NHS FOUNDATION TRUST)</cp:lastModifiedBy>
  <cp:revision>1</cp:revision>
  <dcterms:created xsi:type="dcterms:W3CDTF">2023-11-29T16:49:59Z</dcterms:created>
  <dcterms:modified xsi:type="dcterms:W3CDTF">2024-01-17T15:18:26Z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0x0101006534B430FA86BD4298751F8079EF342C</vt:lpwstr>
  </property>
  <property fmtid="{D5CDD505-2E9C-101B-9397-08002B2CF9AE}" pid="3" name="MediaServiceImageTags">
    <vt:lpwstr/>
  </property>
  <property fmtid="{D5CDD505-2E9C-101B-9397-08002B2CF9AE}" pid="4" name="Order">
    <vt:r8>1250800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