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60" r:id="rId6"/>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deh Tahmasi" initials="TT" lastIdx="19" clrIdx="0"/>
  <p:cmAuthor id="1" name="TAHMASI, Tadeh (BEDFORD HOSPITAL NHS TRUST)" initials="TT(HNT" lastIdx="6" clrIdx="1"/>
  <p:cmAuthor id="2" name="%username%" initials="%" lastIdx="4" clrIdx="2"/>
  <p:cmAuthor id="3" name="LORIMER, Laura (BEDFORDSHIRE HOSPITALS NHS FOUNDATION TRUST)" initials="LT"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88"/>
    <a:srgbClr val="B92F50"/>
    <a:srgbClr val="00A7E5"/>
    <a:srgbClr val="DEB400"/>
    <a:srgbClr val="009439"/>
    <a:srgbClr val="1E5EA8"/>
    <a:srgbClr val="008D4F"/>
    <a:srgbClr val="FD0000"/>
    <a:srgbClr val="E7DB3F"/>
    <a:srgbClr val="F8C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C9771-E460-4C29-B3B2-F49A7AF9F01C}" v="61" dt="2024-01-24T21:29:25.032"/>
    <p1510:client id="{F71A5888-1CAC-4559-BC2F-468C3E857BCA}" v="8" dt="2024-01-24T21:34:51.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7" autoAdjust="0"/>
    <p:restoredTop sz="94660"/>
  </p:normalViewPr>
  <p:slideViewPr>
    <p:cSldViewPr snapToGrid="0">
      <p:cViewPr varScale="1">
        <p:scale>
          <a:sx n="41" d="100"/>
          <a:sy n="41" d="100"/>
        </p:scale>
        <p:origin x="1602" y="10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MER, Laura (BEDFORDSHIRE HOSPITALS NHS FOUNDATION TRUST)" userId="S::laura.lorimer@nhs.net::3785a8c8-89a1-41ac-a78e-525db666d784" providerId="AD" clId="Web-{F6043F58-E32F-4D8C-BB14-5D2854345CE8}"/>
    <pc:docChg chg="modSld">
      <pc:chgData name="LORIMER, Laura (BEDFORDSHIRE HOSPITALS NHS FOUNDATION TRUST)" userId="S::laura.lorimer@nhs.net::3785a8c8-89a1-41ac-a78e-525db666d784" providerId="AD" clId="Web-{F6043F58-E32F-4D8C-BB14-5D2854345CE8}" dt="2022-04-01T10:19:09.314" v="37" actId="20577"/>
      <pc:docMkLst>
        <pc:docMk/>
      </pc:docMkLst>
      <pc:sldChg chg="modSp">
        <pc:chgData name="LORIMER, Laura (BEDFORDSHIRE HOSPITALS NHS FOUNDATION TRUST)" userId="S::laura.lorimer@nhs.net::3785a8c8-89a1-41ac-a78e-525db666d784" providerId="AD" clId="Web-{F6043F58-E32F-4D8C-BB14-5D2854345CE8}" dt="2022-04-01T10:19:09.314" v="37" actId="20577"/>
        <pc:sldMkLst>
          <pc:docMk/>
          <pc:sldMk cId="3578918148" sldId="256"/>
        </pc:sldMkLst>
        <pc:spChg chg="mod">
          <ac:chgData name="LORIMER, Laura (BEDFORDSHIRE HOSPITALS NHS FOUNDATION TRUST)" userId="S::laura.lorimer@nhs.net::3785a8c8-89a1-41ac-a78e-525db666d784" providerId="AD" clId="Web-{F6043F58-E32F-4D8C-BB14-5D2854345CE8}" dt="2022-04-01T10:19:09.314" v="37" actId="20577"/>
          <ac:spMkLst>
            <pc:docMk/>
            <pc:sldMk cId="3578918148" sldId="256"/>
            <ac:spMk id="15" creationId="{00000000-0000-0000-0000-000000000000}"/>
          </ac:spMkLst>
        </pc:spChg>
      </pc:sldChg>
    </pc:docChg>
  </pc:docChgLst>
  <pc:docChgLst>
    <pc:chgData name="TAHMASI, Tadeh (BEDFORD HOSPITAL NHS TRUST)" userId="S::tadeh.tahmasi@nhs.net::523ad83b-2ef2-4133-b6a5-f7f7ca71558c" providerId="AD" clId="Web-{C92BB4AC-9979-4027-8AEE-E37B9A7CABED}"/>
    <pc:docChg chg="modSld">
      <pc:chgData name="TAHMASI, Tadeh (BEDFORD HOSPITAL NHS TRUST)" userId="S::tadeh.tahmasi@nhs.net::523ad83b-2ef2-4133-b6a5-f7f7ca71558c" providerId="AD" clId="Web-{C92BB4AC-9979-4027-8AEE-E37B9A7CABED}" dt="2022-05-09T15:38:15.175" v="247" actId="20577"/>
      <pc:docMkLst>
        <pc:docMk/>
      </pc:docMkLst>
      <pc:sldChg chg="modSp">
        <pc:chgData name="TAHMASI, Tadeh (BEDFORD HOSPITAL NHS TRUST)" userId="S::tadeh.tahmasi@nhs.net::523ad83b-2ef2-4133-b6a5-f7f7ca71558c" providerId="AD" clId="Web-{C92BB4AC-9979-4027-8AEE-E37B9A7CABED}" dt="2022-05-09T15:38:15.175" v="247" actId="20577"/>
        <pc:sldMkLst>
          <pc:docMk/>
          <pc:sldMk cId="3578918148" sldId="256"/>
        </pc:sldMkLst>
        <pc:spChg chg="mod">
          <ac:chgData name="TAHMASI, Tadeh (BEDFORD HOSPITAL NHS TRUST)" userId="S::tadeh.tahmasi@nhs.net::523ad83b-2ef2-4133-b6a5-f7f7ca71558c" providerId="AD" clId="Web-{C92BB4AC-9979-4027-8AEE-E37B9A7CABED}" dt="2022-05-09T15:38:15.175" v="247" actId="20577"/>
          <ac:spMkLst>
            <pc:docMk/>
            <pc:sldMk cId="3578918148" sldId="256"/>
            <ac:spMk id="15" creationId="{00000000-0000-0000-0000-000000000000}"/>
          </ac:spMkLst>
        </pc:spChg>
      </pc:sldChg>
      <pc:sldChg chg="addSp delSp modSp">
        <pc:chgData name="TAHMASI, Tadeh (BEDFORD HOSPITAL NHS TRUST)" userId="S::tadeh.tahmasi@nhs.net::523ad83b-2ef2-4133-b6a5-f7f7ca71558c" providerId="AD" clId="Web-{C92BB4AC-9979-4027-8AEE-E37B9A7CABED}" dt="2022-05-09T15:36:13.276" v="180" actId="1076"/>
        <pc:sldMkLst>
          <pc:docMk/>
          <pc:sldMk cId="2458511122" sldId="257"/>
        </pc:sldMkLst>
        <pc:spChg chg="mod">
          <ac:chgData name="TAHMASI, Tadeh (BEDFORD HOSPITAL NHS TRUST)" userId="S::tadeh.tahmasi@nhs.net::523ad83b-2ef2-4133-b6a5-f7f7ca71558c" providerId="AD" clId="Web-{C92BB4AC-9979-4027-8AEE-E37B9A7CABED}" dt="2022-05-09T15:36:05.041" v="178" actId="20577"/>
          <ac:spMkLst>
            <pc:docMk/>
            <pc:sldMk cId="2458511122" sldId="257"/>
            <ac:spMk id="12" creationId="{00000000-0000-0000-0000-000000000000}"/>
          </ac:spMkLst>
        </pc:spChg>
        <pc:spChg chg="add del">
          <ac:chgData name="TAHMASI, Tadeh (BEDFORD HOSPITAL NHS TRUST)" userId="S::tadeh.tahmasi@nhs.net::523ad83b-2ef2-4133-b6a5-f7f7ca71558c" providerId="AD" clId="Web-{C92BB4AC-9979-4027-8AEE-E37B9A7CABED}" dt="2022-05-09T15:30:31.175" v="99"/>
          <ac:spMkLst>
            <pc:docMk/>
            <pc:sldMk cId="2458511122" sldId="257"/>
            <ac:spMk id="14" creationId="{2EA81B13-B785-EE5D-C2A9-00488024432B}"/>
          </ac:spMkLst>
        </pc:spChg>
        <pc:picChg chg="mod">
          <ac:chgData name="TAHMASI, Tadeh (BEDFORD HOSPITAL NHS TRUST)" userId="S::tadeh.tahmasi@nhs.net::523ad83b-2ef2-4133-b6a5-f7f7ca71558c" providerId="AD" clId="Web-{C92BB4AC-9979-4027-8AEE-E37B9A7CABED}" dt="2022-05-09T15:36:13.276" v="180" actId="1076"/>
          <ac:picMkLst>
            <pc:docMk/>
            <pc:sldMk cId="2458511122" sldId="257"/>
            <ac:picMk id="2" creationId="{2AEE79E5-7FAE-A030-B647-54EE49177544}"/>
          </ac:picMkLst>
        </pc:picChg>
      </pc:sldChg>
    </pc:docChg>
  </pc:docChgLst>
  <pc:docChgLst>
    <pc:chgData name="LORIMER, Laura (BEDFORDSHIRE HOSPITALS NHS FOUNDATION TRUST)" userId="S::laura.lorimer@nhs.net::3785a8c8-89a1-41ac-a78e-525db666d784" providerId="AD" clId="Web-{B5C3E1E8-9FF8-4874-901D-27296CFE348E}"/>
    <pc:docChg chg="modSld">
      <pc:chgData name="LORIMER, Laura (BEDFORDSHIRE HOSPITALS NHS FOUNDATION TRUST)" userId="S::laura.lorimer@nhs.net::3785a8c8-89a1-41ac-a78e-525db666d784" providerId="AD" clId="Web-{B5C3E1E8-9FF8-4874-901D-27296CFE348E}" dt="2022-04-11T15:19:22.147" v="2"/>
      <pc:docMkLst>
        <pc:docMk/>
      </pc:docMkLst>
      <pc:sldChg chg="addSp delSp modSp">
        <pc:chgData name="LORIMER, Laura (BEDFORDSHIRE HOSPITALS NHS FOUNDATION TRUST)" userId="S::laura.lorimer@nhs.net::3785a8c8-89a1-41ac-a78e-525db666d784" providerId="AD" clId="Web-{B5C3E1E8-9FF8-4874-901D-27296CFE348E}" dt="2022-04-11T15:19:22.147" v="2"/>
        <pc:sldMkLst>
          <pc:docMk/>
          <pc:sldMk cId="2458511122" sldId="257"/>
        </pc:sldMkLst>
        <pc:spChg chg="add del mod">
          <ac:chgData name="LORIMER, Laura (BEDFORDSHIRE HOSPITALS NHS FOUNDATION TRUST)" userId="S::laura.lorimer@nhs.net::3785a8c8-89a1-41ac-a78e-525db666d784" providerId="AD" clId="Web-{B5C3E1E8-9FF8-4874-901D-27296CFE348E}" dt="2022-04-11T15:19:22.147" v="2"/>
          <ac:spMkLst>
            <pc:docMk/>
            <pc:sldMk cId="2458511122" sldId="257"/>
            <ac:spMk id="2" creationId="{2BB1F3D3-DA12-3193-97AD-DC27DFA6BADB}"/>
          </ac:spMkLst>
        </pc:spChg>
      </pc:sldChg>
    </pc:docChg>
  </pc:docChgLst>
  <pc:docChgLst>
    <pc:chgData name="LORIMER, Laura (BEDFORDSHIRE HOSPITALS NHS FOUNDATION TRUST)" userId="S::laura.lorimer@nhs.net::3785a8c8-89a1-41ac-a78e-525db666d784" providerId="AD" clId="Web-{FBE2A19C-6D70-42B4-BE71-D6FB46260EA5}"/>
    <pc:docChg chg="modSld">
      <pc:chgData name="LORIMER, Laura (BEDFORDSHIRE HOSPITALS NHS FOUNDATION TRUST)" userId="S::laura.lorimer@nhs.net::3785a8c8-89a1-41ac-a78e-525db666d784" providerId="AD" clId="Web-{FBE2A19C-6D70-42B4-BE71-D6FB46260EA5}" dt="2022-06-15T11:16:06.241" v="2" actId="1076"/>
      <pc:docMkLst>
        <pc:docMk/>
      </pc:docMkLst>
      <pc:sldChg chg="addSp modSp">
        <pc:chgData name="LORIMER, Laura (BEDFORDSHIRE HOSPITALS NHS FOUNDATION TRUST)" userId="S::laura.lorimer@nhs.net::3785a8c8-89a1-41ac-a78e-525db666d784" providerId="AD" clId="Web-{FBE2A19C-6D70-42B4-BE71-D6FB46260EA5}" dt="2022-06-15T11:16:06.241" v="2" actId="1076"/>
        <pc:sldMkLst>
          <pc:docMk/>
          <pc:sldMk cId="3578918148" sldId="256"/>
        </pc:sldMkLst>
        <pc:picChg chg="add mod">
          <ac:chgData name="LORIMER, Laura (BEDFORDSHIRE HOSPITALS NHS FOUNDATION TRUST)" userId="S::laura.lorimer@nhs.net::3785a8c8-89a1-41ac-a78e-525db666d784" providerId="AD" clId="Web-{FBE2A19C-6D70-42B4-BE71-D6FB46260EA5}" dt="2022-06-15T11:16:06.241" v="2" actId="1076"/>
          <ac:picMkLst>
            <pc:docMk/>
            <pc:sldMk cId="3578918148" sldId="256"/>
            <ac:picMk id="3" creationId="{70B6CD22-1841-3381-4BD9-D269413AB487}"/>
          </ac:picMkLst>
        </pc:picChg>
      </pc:sldChg>
    </pc:docChg>
  </pc:docChgLst>
  <pc:docChgLst>
    <pc:chgData name="GANDECHA, Reshma (BEDFORDSHIRE HOSPITALS NHS FOUNDATION TRUST)" userId="S::reshma.gandecha6@nhs.net::7c1399c0-d4e7-40d2-9b01-e1b248004065" providerId="AD" clId="Web-{430C9771-E460-4C29-B3B2-F49A7AF9F01C}"/>
    <pc:docChg chg="modSld">
      <pc:chgData name="GANDECHA, Reshma (BEDFORDSHIRE HOSPITALS NHS FOUNDATION TRUST)" userId="S::reshma.gandecha6@nhs.net::7c1399c0-d4e7-40d2-9b01-e1b248004065" providerId="AD" clId="Web-{430C9771-E460-4C29-B3B2-F49A7AF9F01C}" dt="2024-01-24T21:29:25.032" v="33" actId="14100"/>
      <pc:docMkLst>
        <pc:docMk/>
      </pc:docMkLst>
      <pc:sldChg chg="modSp">
        <pc:chgData name="GANDECHA, Reshma (BEDFORDSHIRE HOSPITALS NHS FOUNDATION TRUST)" userId="S::reshma.gandecha6@nhs.net::7c1399c0-d4e7-40d2-9b01-e1b248004065" providerId="AD" clId="Web-{430C9771-E460-4C29-B3B2-F49A7AF9F01C}" dt="2024-01-24T21:29:25.032" v="33" actId="14100"/>
        <pc:sldMkLst>
          <pc:docMk/>
          <pc:sldMk cId="3578918148" sldId="256"/>
        </pc:sldMkLst>
        <pc:spChg chg="mod">
          <ac:chgData name="GANDECHA, Reshma (BEDFORDSHIRE HOSPITALS NHS FOUNDATION TRUST)" userId="S::reshma.gandecha6@nhs.net::7c1399c0-d4e7-40d2-9b01-e1b248004065" providerId="AD" clId="Web-{430C9771-E460-4C29-B3B2-F49A7AF9F01C}" dt="2024-01-24T21:29:25.032" v="33" actId="14100"/>
          <ac:spMkLst>
            <pc:docMk/>
            <pc:sldMk cId="3578918148" sldId="256"/>
            <ac:spMk id="4" creationId="{00000000-0000-0000-0000-000000000000}"/>
          </ac:spMkLst>
        </pc:spChg>
        <pc:spChg chg="mod">
          <ac:chgData name="GANDECHA, Reshma (BEDFORDSHIRE HOSPITALS NHS FOUNDATION TRUST)" userId="S::reshma.gandecha6@nhs.net::7c1399c0-d4e7-40d2-9b01-e1b248004065" providerId="AD" clId="Web-{430C9771-E460-4C29-B3B2-F49A7AF9F01C}" dt="2024-01-24T21:28:48.468" v="29" actId="1076"/>
          <ac:spMkLst>
            <pc:docMk/>
            <pc:sldMk cId="3578918148" sldId="256"/>
            <ac:spMk id="17" creationId="{00000000-0000-0000-0000-000000000000}"/>
          </ac:spMkLst>
        </pc:spChg>
      </pc:sldChg>
    </pc:docChg>
  </pc:docChgLst>
  <pc:docChgLst>
    <pc:chgData name="LORIMER, Laura (BEDFORDSHIRE HOSPITALS NHS FOUNDATION TRUST)" userId="S::laura.lorimer@nhs.net::3785a8c8-89a1-41ac-a78e-525db666d784" providerId="AD" clId="Web-{B2FC5754-F5A2-4FF8-98E8-66B85EF865A4}"/>
    <pc:docChg chg="modSld">
      <pc:chgData name="LORIMER, Laura (BEDFORDSHIRE HOSPITALS NHS FOUNDATION TRUST)" userId="S::laura.lorimer@nhs.net::3785a8c8-89a1-41ac-a78e-525db666d784" providerId="AD" clId="Web-{B2FC5754-F5A2-4FF8-98E8-66B85EF865A4}" dt="2022-04-27T08:46:21.655" v="108" actId="1076"/>
      <pc:docMkLst>
        <pc:docMk/>
      </pc:docMkLst>
      <pc:sldChg chg="addSp modSp">
        <pc:chgData name="LORIMER, Laura (BEDFORDSHIRE HOSPITALS NHS FOUNDATION TRUST)" userId="S::laura.lorimer@nhs.net::3785a8c8-89a1-41ac-a78e-525db666d784" providerId="AD" clId="Web-{B2FC5754-F5A2-4FF8-98E8-66B85EF865A4}" dt="2022-04-27T08:46:21.655" v="108" actId="1076"/>
        <pc:sldMkLst>
          <pc:docMk/>
          <pc:sldMk cId="3578918148" sldId="256"/>
        </pc:sldMkLst>
        <pc:spChg chg="mod">
          <ac:chgData name="LORIMER, Laura (BEDFORDSHIRE HOSPITALS NHS FOUNDATION TRUST)" userId="S::laura.lorimer@nhs.net::3785a8c8-89a1-41ac-a78e-525db666d784" providerId="AD" clId="Web-{B2FC5754-F5A2-4FF8-98E8-66B85EF865A4}" dt="2022-04-27T08:46:21.655" v="108" actId="1076"/>
          <ac:spMkLst>
            <pc:docMk/>
            <pc:sldMk cId="3578918148" sldId="256"/>
            <ac:spMk id="15" creationId="{00000000-0000-0000-0000-000000000000}"/>
          </ac:spMkLst>
        </pc:spChg>
        <pc:picChg chg="add mod modCrop">
          <ac:chgData name="LORIMER, Laura (BEDFORDSHIRE HOSPITALS NHS FOUNDATION TRUST)" userId="S::laura.lorimer@nhs.net::3785a8c8-89a1-41ac-a78e-525db666d784" providerId="AD" clId="Web-{B2FC5754-F5A2-4FF8-98E8-66B85EF865A4}" dt="2022-04-27T08:42:15.271" v="7" actId="1076"/>
          <ac:picMkLst>
            <pc:docMk/>
            <pc:sldMk cId="3578918148" sldId="256"/>
            <ac:picMk id="2" creationId="{5189659D-6BD8-2227-F377-469AFDFAE59B}"/>
          </ac:picMkLst>
        </pc:picChg>
      </pc:sldChg>
    </pc:docChg>
  </pc:docChgLst>
  <pc:docChgLst>
    <pc:chgData name="LORIMER, Laura (BEDFORDSHIRE HOSPITALS NHS FOUNDATION TRUST)" userId="S::laura.lorimer@nhs.net::3785a8c8-89a1-41ac-a78e-525db666d784" providerId="AD" clId="Web-{C44B3BFF-6353-468C-97F7-4036C784B84E}"/>
    <pc:docChg chg="modSld">
      <pc:chgData name="LORIMER, Laura (BEDFORDSHIRE HOSPITALS NHS FOUNDATION TRUST)" userId="S::laura.lorimer@nhs.net::3785a8c8-89a1-41ac-a78e-525db666d784" providerId="AD" clId="Web-{C44B3BFF-6353-468C-97F7-4036C784B84E}" dt="2022-05-03T14:48:22.279" v="9" actId="1076"/>
      <pc:docMkLst>
        <pc:docMk/>
      </pc:docMkLst>
      <pc:sldChg chg="addSp modSp addCm">
        <pc:chgData name="LORIMER, Laura (BEDFORDSHIRE HOSPITALS NHS FOUNDATION TRUST)" userId="S::laura.lorimer@nhs.net::3785a8c8-89a1-41ac-a78e-525db666d784" providerId="AD" clId="Web-{C44B3BFF-6353-468C-97F7-4036C784B84E}" dt="2022-05-03T14:48:22.279" v="9" actId="1076"/>
        <pc:sldMkLst>
          <pc:docMk/>
          <pc:sldMk cId="2458511122" sldId="257"/>
        </pc:sldMkLst>
        <pc:spChg chg="add mod">
          <ac:chgData name="LORIMER, Laura (BEDFORDSHIRE HOSPITALS NHS FOUNDATION TRUST)" userId="S::laura.lorimer@nhs.net::3785a8c8-89a1-41ac-a78e-525db666d784" providerId="AD" clId="Web-{C44B3BFF-6353-468C-97F7-4036C784B84E}" dt="2022-05-03T14:48:04.263" v="7" actId="1076"/>
          <ac:spMkLst>
            <pc:docMk/>
            <pc:sldMk cId="2458511122" sldId="257"/>
            <ac:spMk id="6" creationId="{FA19A31E-B7A3-DFFB-1458-F05B7D69E7CA}"/>
          </ac:spMkLst>
        </pc:spChg>
        <pc:spChg chg="mod">
          <ac:chgData name="LORIMER, Laura (BEDFORDSHIRE HOSPITALS NHS FOUNDATION TRUST)" userId="S::laura.lorimer@nhs.net::3785a8c8-89a1-41ac-a78e-525db666d784" providerId="AD" clId="Web-{C44B3BFF-6353-468C-97F7-4036C784B84E}" dt="2022-05-03T14:42:36.081" v="1" actId="20577"/>
          <ac:spMkLst>
            <pc:docMk/>
            <pc:sldMk cId="2458511122" sldId="257"/>
            <ac:spMk id="12" creationId="{00000000-0000-0000-0000-000000000000}"/>
          </ac:spMkLst>
        </pc:spChg>
        <pc:picChg chg="add mod">
          <ac:chgData name="LORIMER, Laura (BEDFORDSHIRE HOSPITALS NHS FOUNDATION TRUST)" userId="S::laura.lorimer@nhs.net::3785a8c8-89a1-41ac-a78e-525db666d784" providerId="AD" clId="Web-{C44B3BFF-6353-468C-97F7-4036C784B84E}" dt="2022-05-03T14:42:39.878" v="3" actId="1076"/>
          <ac:picMkLst>
            <pc:docMk/>
            <pc:sldMk cId="2458511122" sldId="257"/>
            <ac:picMk id="2" creationId="{2AEE79E5-7FAE-A030-B647-54EE49177544}"/>
          </ac:picMkLst>
        </pc:picChg>
        <pc:picChg chg="add mod">
          <ac:chgData name="LORIMER, Laura (BEDFORDSHIRE HOSPITALS NHS FOUNDATION TRUST)" userId="S::laura.lorimer@nhs.net::3785a8c8-89a1-41ac-a78e-525db666d784" providerId="AD" clId="Web-{C44B3BFF-6353-468C-97F7-4036C784B84E}" dt="2022-05-03T14:48:22.279" v="9" actId="1076"/>
          <ac:picMkLst>
            <pc:docMk/>
            <pc:sldMk cId="2458511122" sldId="257"/>
            <ac:picMk id="13" creationId="{FC94ED29-781D-38D9-33CA-B7518C72FE92}"/>
          </ac:picMkLst>
        </pc:picChg>
      </pc:sldChg>
    </pc:docChg>
  </pc:docChgLst>
  <pc:docChgLst>
    <pc:chgData name="GANDECHA, Reshma (BEDFORDSHIRE HOSPITALS NHS FOUNDATION TRUST)" userId="S::reshma.gandecha6@nhs.net::7c1399c0-d4e7-40d2-9b01-e1b248004065" providerId="AD" clId="Web-{F71A5888-1CAC-4559-BC2F-468C3E857BCA}"/>
    <pc:docChg chg="modSld">
      <pc:chgData name="GANDECHA, Reshma (BEDFORDSHIRE HOSPITALS NHS FOUNDATION TRUST)" userId="S::reshma.gandecha6@nhs.net::7c1399c0-d4e7-40d2-9b01-e1b248004065" providerId="AD" clId="Web-{F71A5888-1CAC-4559-BC2F-468C3E857BCA}" dt="2024-01-24T21:34:51.400" v="6" actId="1076"/>
      <pc:docMkLst>
        <pc:docMk/>
      </pc:docMkLst>
      <pc:sldChg chg="addSp modSp">
        <pc:chgData name="GANDECHA, Reshma (BEDFORDSHIRE HOSPITALS NHS FOUNDATION TRUST)" userId="S::reshma.gandecha6@nhs.net::7c1399c0-d4e7-40d2-9b01-e1b248004065" providerId="AD" clId="Web-{F71A5888-1CAC-4559-BC2F-468C3E857BCA}" dt="2024-01-24T21:34:51.400" v="6" actId="1076"/>
        <pc:sldMkLst>
          <pc:docMk/>
          <pc:sldMk cId="3578918148" sldId="256"/>
        </pc:sldMkLst>
        <pc:picChg chg="add mod">
          <ac:chgData name="GANDECHA, Reshma (BEDFORDSHIRE HOSPITALS NHS FOUNDATION TRUST)" userId="S::reshma.gandecha6@nhs.net::7c1399c0-d4e7-40d2-9b01-e1b248004065" providerId="AD" clId="Web-{F71A5888-1CAC-4559-BC2F-468C3E857BCA}" dt="2024-01-24T21:34:51.400" v="6" actId="1076"/>
          <ac:picMkLst>
            <pc:docMk/>
            <pc:sldMk cId="3578918148" sldId="256"/>
            <ac:picMk id="24" creationId="{E5D01760-ADB2-A9D8-7789-39CFE57D8231}"/>
          </ac:picMkLst>
        </pc:picChg>
      </pc:sldChg>
    </pc:docChg>
  </pc:docChgLst>
  <pc:docChgLst>
    <pc:chgData name="LORIMER, Laura (BEDFORDSHIRE HOSPITALS NHS FOUNDATION TRUST)" userId="S::laura.lorimer@nhs.net::3785a8c8-89a1-41ac-a78e-525db666d784" providerId="AD" clId="Web-{5A2937C0-794F-4A93-B8A7-4CC5725A0BFD}"/>
    <pc:docChg chg="modSld">
      <pc:chgData name="LORIMER, Laura (BEDFORDSHIRE HOSPITALS NHS FOUNDATION TRUST)" userId="S::laura.lorimer@nhs.net::3785a8c8-89a1-41ac-a78e-525db666d784" providerId="AD" clId="Web-{5A2937C0-794F-4A93-B8A7-4CC5725A0BFD}" dt="2022-06-15T11:21:32.984" v="0" actId="1076"/>
      <pc:docMkLst>
        <pc:docMk/>
      </pc:docMkLst>
      <pc:sldChg chg="modSp">
        <pc:chgData name="LORIMER, Laura (BEDFORDSHIRE HOSPITALS NHS FOUNDATION TRUST)" userId="S::laura.lorimer@nhs.net::3785a8c8-89a1-41ac-a78e-525db666d784" providerId="AD" clId="Web-{5A2937C0-794F-4A93-B8A7-4CC5725A0BFD}" dt="2022-06-15T11:21:32.984" v="0" actId="1076"/>
        <pc:sldMkLst>
          <pc:docMk/>
          <pc:sldMk cId="3578918148" sldId="256"/>
        </pc:sldMkLst>
        <pc:picChg chg="mod">
          <ac:chgData name="LORIMER, Laura (BEDFORDSHIRE HOSPITALS NHS FOUNDATION TRUST)" userId="S::laura.lorimer@nhs.net::3785a8c8-89a1-41ac-a78e-525db666d784" providerId="AD" clId="Web-{5A2937C0-794F-4A93-B8A7-4CC5725A0BFD}" dt="2022-06-15T11:21:32.984" v="0" actId="1076"/>
          <ac:picMkLst>
            <pc:docMk/>
            <pc:sldMk cId="3578918148" sldId="256"/>
            <ac:picMk id="3" creationId="{70B6CD22-1841-3381-4BD9-D269413AB487}"/>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226057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42578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63355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111234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72FE99-4003-4508-98A8-6DD77337B4AC}"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80071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72FE99-4003-4508-98A8-6DD77337B4AC}"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113297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72FE99-4003-4508-98A8-6DD77337B4AC}" type="datetimeFigureOut">
              <a:rPr lang="en-GB" smtClean="0"/>
              <a:t>07/10/2024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30795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72FE99-4003-4508-98A8-6DD77337B4AC}" type="datetimeFigureOut">
              <a:rPr lang="en-GB" smtClean="0"/>
              <a:t>07/10/2024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323142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2FE99-4003-4508-98A8-6DD77337B4AC}" type="datetimeFigureOut">
              <a:rPr lang="en-GB" smtClean="0"/>
              <a:t>07/10/2024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321516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A72FE99-4003-4508-98A8-6DD77337B4AC}"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216329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A72FE99-4003-4508-98A8-6DD77337B4AC}"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127752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A72FE99-4003-4508-98A8-6DD77337B4AC}" type="datetimeFigureOut">
              <a:rPr lang="en-GB" smtClean="0"/>
              <a:t>07/10/2024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4FDEC2F-F96E-4F83-934D-98E5408CC03C}" type="slidenum">
              <a:rPr lang="en-GB" smtClean="0"/>
              <a:t>‹#›</a:t>
            </a:fld>
            <a:endParaRPr lang="en-GB"/>
          </a:p>
        </p:txBody>
      </p:sp>
    </p:spTree>
    <p:extLst>
      <p:ext uri="{BB962C8B-B14F-4D97-AF65-F5344CB8AC3E}">
        <p14:creationId xmlns:p14="http://schemas.microsoft.com/office/powerpoint/2010/main" val="4015320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wmf"/><Relationship Id="rId3" Type="http://schemas.openxmlformats.org/officeDocument/2006/relationships/image" Target="../media/image2.png"/><Relationship Id="rId7" Type="http://schemas.openxmlformats.org/officeDocument/2006/relationships/hyperlink" Target="https://www.england.nhs.uk/publication/patient-safety-learning-response-toolkit/" TargetMode="External"/><Relationship Id="rId12"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s://www.england.nhs.uk/publication/patient-safety-learning-response-toolkit/#dm_i=1TXQ,8CXHJ,U49NY2,YG1HJ,1" TargetMode="External"/><Relationship Id="rId11" Type="http://schemas.openxmlformats.org/officeDocument/2006/relationships/image" Target="../media/image6.png"/><Relationship Id="rId5" Type="http://schemas.openxmlformats.org/officeDocument/2006/relationships/hyperlink" Target="https://www.elft.nhs.uk/intranet/things-support-me-do-my-job/safety-elft/after-action-review" TargetMode="External"/><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hyperlink" Target="https://www.england.nhs.uk/patient-safety/patient-safety-insight/incident-response-framework/" TargetMode="External"/><Relationship Id="rId9" Type="http://schemas.openxmlformats.org/officeDocument/2006/relationships/image" Target="../media/image4.pn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br01.safelinks.protection.outlook.com/?url=https%3A%2F%2Flnks.gd%2Fl%2FeyJhbGciOiJIUzI1NiJ9.eyJidWxsZXRpbl9saW5rX2lkIjoxMDEsInVyaSI6ImJwMjpjbGljayIsInVybCI6Imh0dHBzOi8vd3d3Lmdvdi51ay9kcnVnLXNhZmV0eS11cGRhdGUvdG9waXJhbWF0ZS10b3BhbWF4LWludHJvZHVjdGlvbi1vZi1uZXctc2FmZXR5LW1lYXN1cmVzLWluY2x1ZGluZy1hLXByZWduYW5jeS1wcmV2ZW50aW9uLXByb2dyYW1tZSIsImJ1bGxldGluX2lkIjoiMjAyNDA2MjAuOTY1MDQ5MDEifQ.eUBerosrLhilv1UMqudHfUvypF7ntaLkyeqjIHQS_tE%2Fs%2F1100117292%2Fbr%2F244475188415-l&amp;data=05%7C02%7CLaura.Lorimer%40ldh.nhs.uk%7C799a64507b8b47ea3b3008dc912740c3%7Cdf0afa8ccc644de79f9507adaa9f22af%7C0%7C0%7C638544844992067346%7CUnknown%7CTWFpbGZsb3d8eyJWIjoiMC4wLjAwMDAiLCJQIjoiV2luMzIiLCJBTiI6Ik1haWwiLCJXVCI6Mn0%3D%7C0%7C%7C%7C&amp;sdata=ASEvZoUbndIzGOaiZzUx9NQ3qw1F1M4LF8Iikwn8omY%3D&amp;reserved=0" TargetMode="Externa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hyperlink" Target="https://www.gov.uk/drug-safety-update/topiramate-topamax-introduction-of-new-safety-measures-including-a-pregnancy-prevention-programme" TargetMode="External"/><Relationship Id="rId1" Type="http://schemas.openxmlformats.org/officeDocument/2006/relationships/slideLayout" Target="../slideLayouts/slideLayout1.xml"/><Relationship Id="rId6" Type="http://schemas.openxmlformats.org/officeDocument/2006/relationships/hyperlink" Target="http://www.mhra.gov.uk/yellowcard" TargetMode="External"/><Relationship Id="rId11" Type="http://schemas.openxmlformats.org/officeDocument/2006/relationships/image" Target="../media/image11.png"/><Relationship Id="rId5" Type="http://schemas.openxmlformats.org/officeDocument/2006/relationships/hyperlink" Target="https://www.gov.uk/drug-safety-update/topiramate-topamax-introduction-of-new-safety-measures-including-a-pregnancy-prevention-programme#dispensers" TargetMode="External"/><Relationship Id="rId10" Type="http://schemas.openxmlformats.org/officeDocument/2006/relationships/image" Target="../media/image10.png"/><Relationship Id="rId4" Type="http://schemas.openxmlformats.org/officeDocument/2006/relationships/hyperlink" Target="https://www.gov.uk/drug-safety-update/topiramate-topamax-introduction-of-new-safety-measures-including-a-pregnancy-prevention-programme#prescribers"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9" name="Group 18"/>
          <p:cNvGrpSpPr/>
          <p:nvPr/>
        </p:nvGrpSpPr>
        <p:grpSpPr>
          <a:xfrm>
            <a:off x="-442052" y="-37174"/>
            <a:ext cx="8091531" cy="1632069"/>
            <a:chOff x="-442052" y="-37174"/>
            <a:chExt cx="8091531" cy="1632069"/>
          </a:xfrm>
        </p:grpSpPr>
        <p:sp>
          <p:nvSpPr>
            <p:cNvPr id="5" name="Title 2">
              <a:extLst>
                <a:ext uri="{FF2B5EF4-FFF2-40B4-BE49-F238E27FC236}">
                  <a16:creationId xmlns:a16="http://schemas.microsoft.com/office/drawing/2014/main" id="{2ED69F15-91AD-4643-85A0-FACDF68EF5A7}"/>
                </a:ext>
              </a:extLst>
            </p:cNvPr>
            <p:cNvSpPr txBox="1">
              <a:spLocks/>
            </p:cNvSpPr>
            <p:nvPr/>
          </p:nvSpPr>
          <p:spPr>
            <a:xfrm>
              <a:off x="840305" y="111001"/>
              <a:ext cx="2775539" cy="1307074"/>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en-US" sz="5400" b="1" dirty="0">
                  <a:solidFill>
                    <a:schemeClr val="bg1"/>
                  </a:solidFill>
                  <a:latin typeface="Arial" panose="020B0604020202020204" pitchFamily="34" charset="0"/>
                  <a:cs typeface="Arial" panose="020B0604020202020204" pitchFamily="34" charset="0"/>
                </a:rPr>
                <a:t>MIST</a:t>
              </a:r>
            </a:p>
          </p:txBody>
        </p:sp>
        <p:sp>
          <p:nvSpPr>
            <p:cNvPr id="6" name="Rectangle 5"/>
            <p:cNvSpPr/>
            <p:nvPr/>
          </p:nvSpPr>
          <p:spPr>
            <a:xfrm>
              <a:off x="607973" y="959963"/>
              <a:ext cx="4920141" cy="431537"/>
            </a:xfrm>
            <a:prstGeom prst="rect">
              <a:avLst/>
            </a:prstGeom>
          </p:spPr>
          <p:txBody>
            <a:bodyPr wrap="square">
              <a:spAutoFit/>
            </a:bodyPr>
            <a:lstStyle/>
            <a:p>
              <a:pPr algn="ctr"/>
              <a:r>
                <a:rPr lang="en-GB" sz="1600" b="1" dirty="0">
                  <a:solidFill>
                    <a:schemeClr val="bg1"/>
                  </a:solidFill>
                  <a:latin typeface="Arial" panose="020B0604020202020204" pitchFamily="34" charset="0"/>
                  <a:cs typeface="Arial" panose="020B0604020202020204" pitchFamily="34" charset="0"/>
                </a:rPr>
                <a:t>Medication Information and Safety Tips</a:t>
              </a:r>
            </a:p>
          </p:txBody>
        </p:sp>
        <p:sp>
          <p:nvSpPr>
            <p:cNvPr id="7" name="Rectangle 6"/>
            <p:cNvSpPr/>
            <p:nvPr/>
          </p:nvSpPr>
          <p:spPr>
            <a:xfrm>
              <a:off x="0" y="0"/>
              <a:ext cx="7559673" cy="1180244"/>
            </a:xfrm>
            <a:prstGeom prst="rect">
              <a:avLst/>
            </a:prstGeom>
            <a:solidFill>
              <a:srgbClr val="1E5EA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Title 2">
              <a:extLst>
                <a:ext uri="{FF2B5EF4-FFF2-40B4-BE49-F238E27FC236}">
                  <a16:creationId xmlns:a16="http://schemas.microsoft.com/office/drawing/2014/main" id="{2ED69F15-91AD-4643-85A0-FACDF68EF5A7}"/>
                </a:ext>
              </a:extLst>
            </p:cNvPr>
            <p:cNvSpPr txBox="1">
              <a:spLocks/>
            </p:cNvSpPr>
            <p:nvPr/>
          </p:nvSpPr>
          <p:spPr>
            <a:xfrm>
              <a:off x="0" y="-37174"/>
              <a:ext cx="2775539" cy="1307074"/>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en-US" sz="5400" b="1" dirty="0">
                  <a:solidFill>
                    <a:schemeClr val="bg1"/>
                  </a:solidFill>
                  <a:latin typeface="Arial" panose="020B0604020202020204" pitchFamily="34" charset="0"/>
                  <a:cs typeface="Arial" panose="020B0604020202020204" pitchFamily="34" charset="0"/>
                </a:rPr>
                <a:t>MIST</a:t>
              </a:r>
            </a:p>
          </p:txBody>
        </p:sp>
        <p:sp>
          <p:nvSpPr>
            <p:cNvPr id="11" name="Rectangle 10"/>
            <p:cNvSpPr/>
            <p:nvPr/>
          </p:nvSpPr>
          <p:spPr>
            <a:xfrm>
              <a:off x="-442052" y="728186"/>
              <a:ext cx="4920141" cy="431537"/>
            </a:xfrm>
            <a:prstGeom prst="rect">
              <a:avLst/>
            </a:prstGeom>
          </p:spPr>
          <p:txBody>
            <a:bodyPr wrap="square">
              <a:spAutoFit/>
            </a:bodyPr>
            <a:lstStyle/>
            <a:p>
              <a:pPr algn="ctr"/>
              <a:r>
                <a:rPr lang="en-GB" sz="1600" b="1" dirty="0">
                  <a:solidFill>
                    <a:schemeClr val="bg1"/>
                  </a:solidFill>
                  <a:latin typeface="Arial" panose="020B0604020202020204" pitchFamily="34" charset="0"/>
                  <a:cs typeface="Arial" panose="020B0604020202020204" pitchFamily="34" charset="0"/>
                </a:rPr>
                <a:t>Medication Information and Safety Tips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8800"/>
              <a:ext cx="7559673" cy="426095"/>
            </a:xfrm>
            <a:prstGeom prst="rect">
              <a:avLst/>
            </a:prstGeom>
          </p:spPr>
        </p:pic>
        <p:sp>
          <p:nvSpPr>
            <p:cNvPr id="13" name="Rectangle 12"/>
            <p:cNvSpPr/>
            <p:nvPr/>
          </p:nvSpPr>
          <p:spPr>
            <a:xfrm>
              <a:off x="3370586" y="1171626"/>
              <a:ext cx="2765501" cy="338554"/>
            </a:xfrm>
            <a:prstGeom prst="rect">
              <a:avLst/>
            </a:prstGeom>
          </p:spPr>
          <p:txBody>
            <a:bodyPr wrap="none">
              <a:spAutoFit/>
            </a:bodyPr>
            <a:lstStyle/>
            <a:p>
              <a:r>
                <a:rPr lang="en-GB" sz="1600" i="1" dirty="0">
                  <a:solidFill>
                    <a:schemeClr val="bg1"/>
                  </a:solidFill>
                  <a:latin typeface="Arial" panose="020B0604020202020204" pitchFamily="34" charset="0"/>
                  <a:cs typeface="Arial" panose="020B0604020202020204" pitchFamily="34" charset="0"/>
                </a:rPr>
                <a:t>Making patient safety matter</a:t>
              </a:r>
            </a:p>
          </p:txBody>
        </p:sp>
        <p:sp>
          <p:nvSpPr>
            <p:cNvPr id="14" name="Rectangle 13"/>
            <p:cNvSpPr/>
            <p:nvPr/>
          </p:nvSpPr>
          <p:spPr>
            <a:xfrm>
              <a:off x="6244046" y="1194952"/>
              <a:ext cx="1405433" cy="338554"/>
            </a:xfrm>
            <a:prstGeom prst="rect">
              <a:avLst/>
            </a:prstGeom>
          </p:spPr>
          <p:txBody>
            <a:bodyPr wrap="square">
              <a:spAutoFit/>
            </a:bodyPr>
            <a:lstStyle/>
            <a:p>
              <a:r>
                <a:rPr lang="en-GB" sz="1600" b="1" dirty="0" smtClean="0">
                  <a:solidFill>
                    <a:schemeClr val="bg1"/>
                  </a:solidFill>
                  <a:latin typeface="Arial"/>
                  <a:cs typeface="Arial"/>
                </a:rPr>
                <a:t>August 2024</a:t>
              </a:r>
              <a:endParaRPr lang="en-GB" sz="1600" b="1" dirty="0">
                <a:solidFill>
                  <a:schemeClr val="bg1"/>
                </a:solidFill>
                <a:latin typeface="Arial" panose="020B0604020202020204" pitchFamily="34" charset="0"/>
                <a:cs typeface="Arial" panose="020B0604020202020204" pitchFamily="34" charset="0"/>
              </a:endParaRPr>
            </a:p>
          </p:txBody>
        </p:sp>
      </p:grpSp>
      <p:sp>
        <p:nvSpPr>
          <p:cNvPr id="16" name="AutoShape 2" descr="data:image/png;base64,%20iVBORw0KGgoAAAANSUhEUgAAAGMAAABKCAYAAACvmOprAAAAAXNSR0IArs4c6QAAAARnQU1BAACxjwv8YQUAAAAJcEhZcwAADsMAAA7DAcdvqGQAADjISURBVHhe7Z1pjJ3Xed+fu29z7+z7DIecITkkJVISJZHyrrhO4E1J3QBN4yZ1C6R7UTRIg35o0SboGrQNUiApCjQf3ABBbMdpbCMJmliKJctxbEmUKC6iuA5n3/e5d+5++/s/773kUBSDfknSDz6XZ973Pe9ZnvPszznnXtoP0v8/KaQ/9Zftd7n5q17yg/QXnhpmL4eftx9yYjRe1vMP0l9mCj1voQeI8de3puy3r6xbKBriTQOxCVm4zpX7WjhmtQb3tao/N8Jha9Tr9OJdOHk96fEeaXlokL2K6kaCMq/QujbveW1h7r0uibGUNNbD9ZVC3AlClTczYwXNg7+qq4+3CWl83dKu1YUK/J/mqPfUroe9zl9Uqj/3jF9FDEa+nxyvYRFCAAIiN7VIxEC/1WoVi/I6EQlbEswlG2Sek/WapSBKssHVc8PvE8r1iqUbZZ7LPNfJVUuEqhZv0Fe9RC5bVPcN7kNFrmWLWM0i1I2AIJFO9AkyCANJYSG8HmSnncrFMMqMafRn9Bdk7oHeKS0k1yPMJMwU+Uv2eeoPfTSqdatXGTUUCxDhmTb37v+c8oHkTy3J+Mnt2/alq5sWjUWMuTlB9E8I6w6X7HhP2o705UB4nQZhpsgkq1WfWBWJaQgx4YhVKNNA9da7RtjK5Ko4TiNSr1YCWZIu6qu3Bn/VhyqICRogWxxaFyBqAtdWaz7ivcxoVq/VvE4YqQvBSKquFiH1TfsGsCqprlI40iRCAAj/GB2G2gOchbxZPgSrhSEqSRLTavfnlernzvr1ITX1N3bu2Jevbls0EbVIbd+yVrDBTN1O9ibt2YE2e4rreG8WDo8y2ShqC86r1OilDj8ra5YhKzO5MEiuVcSZIB4er4AY8MYjiINI2+uoQ6pHkynUIgQB2WUnaMgi6rtS5z0I5VOlYQgk1kBcDUjrlNd1j0RWVeBtwhaLximDPyowARJcEzF5L1Un6MJIeYSxKLUIg7t0UEfqabFYs9+f2rZv3ihaJdMDgSWhVashKaEmQZUcUf8v9KHi+1V7b/v6s48ixu60ffmdVWuP5m0yPmMnU7N2qqNmp3sTNt6TQy2BcmG0LoUlvpH9ANhYm8WTfRaNZry83tL9TAgUOpeKlV1yNK9K2fa2txCqqiXbUhaNR60Bsuu8F/KiQjZqIwpCnRhOXBCnbug6EoVZ6L/elCRXO1wj0ZhPpFze5y/v9IBESqrE/WHeU4tCJETt1AkSxTCWr9bspdW6/edXCnYj+hiMIxYqQ4yE64BWckQdSPffHEj0pxctnOuxld7bvvrMU359iBg/mZ+yL12atSO1a/bTg2/Ys8mrlo2W4NKSlUroc1WPxF0LWzgFgnKW7Rqzzt4nLJudtFii3TnclQnIA6NUrDuyYLUmcjSklBzqq1oBQYG6aymgBkhQDoE89VGlnSsLCNWAklJFztHqTMRtvtOjqzQhPlSBUOVgPOrW4fA6sPh7gQaa6YlcdlMSRhKTlYZtR9vtq/MD9l8vZ60eQ2LDggriqf9mun93P/mUWol7r85VxeLLg43e27729JN+fZgYu3fsSxem7Vj1T+znxr5tR2tXrSRVhHi70WxyikW6LNv7mPUMPmft3Y9ZrvOYpVOd9Ch1A3qU4UiwSplYRPcBARrSI1I/PEufu+4W6/DsXhrIr4E4NXGoNDO905UkYiipjoqEWEq9nfrUmJJYV0wgXyQWDFKWNcYOO1xiAJG4RH81q6LeYiUgCdXsu7s5+4mv3EFVdTIPaQDmcADbARQPpgeIcSAFyG1em+m97etnn/DrQ8T4PGrqt167YUfLr9rPihjRu0xLujvguirISuces6FDn7S+kfPW2X8S9ZKzUhlk4TnBxxBLiBO/NjmKZ09chHovU9Kt6ALWAyACwjgNREw+KldZ8ERlzToA+V43959FXBWSKVKLoLzVRs/qnxFgLPWnv2HGRT5x4VFhEYixXbTP/eYlK0KMkFxxpMoZppWCbu6lYJQD6aGCeyC+b6o9eZ8Ymvu9VI/SUwQ0cnEEhEoeZ2iS9XDaOno+ZJNn/oEdOf23rHPgGStXklYqop8bBeqLI8VddOSDC9OCTLwpCZH9cHKQA04XkwfPAcHFwfJk6ri/derXyJhocgVY9FzFIwsy/Oy5ijusXKOO6jZUF2luwBwN3PEG7nMDleX3XOu1EmVFfy/7V8VWGM5KqFbAF/HWwABa5HW5Tw10AHcvH3gOJvDerHkceJYgcr3X9j39HUwPEEMSjBJnMgn0LA/gUWpAqqmj/7ydPPuPbGT8U3g/OSuWi0hLwM3OZ1Ix1A7haTFiUC4dLW5tZsUBkh6pAxEvIBJ2hedWPCCt1rL/Dip/AklppVZ/wZPX07PGIkkiG41m9uk9OGFB2bJr+lSpUpHzIHskeOhG3qHUlwec4lchrZVFABGLq+C6N0QrHySQ11U9lQfvg1fgxrMK76cHn5QkmujKwPAI2LTles7b5BN/1zqHP2RFoG/gBblXgoHTOCEm7l0JeEcUUiLx1kvvp5kdGuo5dE4uGDAIxFSm0uAP6WA71fese/60yl34NIWmqmsWNtxuSCJhAEeo3umPbBVXV1OqKfi5a8RQwSpG1dJ/w+OMgIuVwlKlyjzLMwyu/iK4Zww9uz1TeYBxb6N+/FHvfbzmPXXV78H04JOqgmAhVUDW1KBtDEL8Tevuf9aKRYGv2AGuAWhHtk+LG59zMEU9yu/3Nz6gsoBqIl4ZpEQlhUhXDJdTQZsCPZcC2nvXJLm7jv9m9jc+O269LEC6Ixa45a06DO48BI0CevChY0XwYcYJ10RAMsSMuIRLZvirwQFPLju+L0hTY9o6EdSPxgvG0hWXIKgnkMCXS6OIovEoDG5FLOpr2p6pxzV4eT+p6H7SABE4K1z2IK0R67fRY5+03qHnrUQgFQmL26VWAoJpQP1tTkM3bug1of39kr322muuyiI48vF4nBz1nEjELRGP2ezsjN29O2XT03exPyVbXl0+QByIhRcXI0iLxSIeE8Riapsgx7wPucVCQJS4Ix6Lg38CxxLwuecn4yuGCJgiICaT9yzINYUW/EKw3otZhEAhl/YSeMZtaK2Oa4SxYmAsSeMk9VLhmCVx9RMwVRYYUsCchGhxzRfYohBAyztxrlEIpvhIQY1WHXzl4UHsP0iMQGwEoLgqZe1dz9jE5AtWqmpoEO40kI/e1MeaCSmYrIgQTE1c8sYbb9hXvvJlED1FEFayhYV5u37juq2srNjtWzfg+Jp95atfsW9/51X7n7/+67a4tGRvvfWWLXFdXl62/H7Bdvd2nWCra4sQd882Njbob8YWF5dsbm7G9va2fQllnWh+d7dgc7OLdusmbikEEUKFeLnYkjhoDNyaGfk+TZowtwoghDLPPGmyjqEw2gJ6WALmSMIQOZihkzyQa7POVMJyvBzrzNow972JqHXGI5aNhawjFbWuNuqmE07ABASIQtCwJEXDvYcYor39wt+2X9D1f9f/uV1Z3LSu4qx9sGffnjn1CesaOg8x8Koc+UxOnbQ+IgAfJQHvcQOjRCJR+9Vf/e+WSqVseWXZxsbG7Itf/A27cf2m3b59x15//TXr6OywL3/5K9bZ2Wnf//737fy5c/a9732P4LJoF968YOl0xt64cAHk3rQrVy9bpVKxq1fesZdfecXm52btAu80/vLyin3nO39is3NzEGsTjoxZV1cPkocTgqQ4rgPUegrg9ztXgWIyx7jPLWwLJbOv3ly1qgd9EEW2b79iSWKRDIiW+ksiHinmmEK698sFpDJkPZmEdSaRWkkQOAgTB3VlItaXS1kGySnm98FHBpi0pBPEQSL5v+n5NYfmF79ov/gAbUStwJVJWjw9bIOHnkU9yasIJiGPQ2pHhl2zbMiDkbT4hIIJ6/3a2prduHHDTp9+0l566Vu2ubllFy++bZ0d3XblyhVLQqQ3LrzpQdjIyKj19PTYXj5vc/PzEG8FYl1Aim7ZN//oRXeS3rzwtr198TLSsGA7Wzu2vb2DNGzazMy8/cHv/6G9/PIr1LnA6A07c+Y0hEBl0VCT9TkdSE0T4IgW8EHwJ1mgTHPivTsVFMTQIxG5yLvb1tASS7UC9zLbinQDfiGEUIBZgkALW9u2j9yFpdJAVi/M1E7bHnDVBo5SEDPhfXoEhqQFRDuYHiCGxEd6MRpvs1zXpMWzgwG3C4DWh2fRIoLIaWFOqi0q70tEEU1IMzMzdv78ORBzxnp7BtyXP0uk+fzzH4JAp+2vfPyHLZlos97eAavwrr29E3uQsG44emho1I4cnoCDQjbQP2ipZMoGB4etu7vPjk4csw9/+CN29qmn7dyz522gb9ByuXYbHx+3U6dO2eTkCevp7bFkOtlcdxJAZGcemVoZeCErMNjBu+AaOCRaugFR0vnK1IoTn4QK21bb27A8jFDYLtkuuYIzE6qE4HpiLZ43yXeWt2x6M28bu0X6xFow7Fa+ZKtF2uCBbmyuWw3Jj/EujmQl5CIfSE6aVgT+dxqz9uU379rJ0l37pY+P2SeePGcFOtGakFsbJiJiiPvLZQItRstmcwyAGGNYxXZVuESqI4J+HR0dRZ1ctIGBfjh5ieuATU3NWH/fkLddW19xe6KV1GNHJ+zu1LTF4OpisWgdHV2+kLi6uuJGu78fwlXKQBmowlq1wZgp283vMt6Cq72RoRFLJZKungSjjLxUpiNdfynT8n4YJNSAUyu/TguYCb/F6hDgwm7IvvB/3rViCgZRWXnDqtitMFzeke60rX3mDiMmcRhieFwlMFjCRmnroCytQR9CcVu8YWhKX/CsAUMdIiQw4A0i+2oqTYAtVdawtYlJh+2h5ZC/Z/P22xem7FRt1n7500/Y+fGjVlDkSlDmzAXtInCckPT6GxdsbXXNPv2Zz9qlixdtdHjEjWkFUU5nMj7hPIjK5XIY37K1taXdHly+/I598AMfcuOcTMatRPCYRNeWebe/v493ddfGDh22LO2kXyU5IoZsxvb2NkTKYbjzbpA7nWAlbMoVt0/9/X22sbphuzu7FsXQHjlyGJWVhPBwNzOt4BGW6aejo8PfKwUyAjGgipD25jZ4ePFdK0EMSXuNyDwGsRPLt+ypwU7b3YL4xYrtFVFP5bDtEcVrrhHFWu69ofRAdKNRcmZI0H93G7Cl4xbt7LdbqW5bj8HAkkLGXzzyCGL8Q1uy33nzpp2qz9t/eeEZe2r0EEEe3Ii4t/x9Daz9gt/92tcdOT/+1z5n33zxRUdkOypjf78IMbSiK/c2bxkIUygUUUUdbku2trbsC1/4gn3jG9+wbFubL4+LGOtIQDqdxnuat0OM6wQCcRo3iaqSa7yDrWjvaPfx19bWXdK6e7rs8qXL9N9uE0jX1J27trC4gMRmbHRkxEpIWaGQB5YCzLFvE+MTdvTYuHV2dUFsJi0XE7Xha8dw+sXtkP2Tl65ZOdUFUrQLUrf0zrqlpy7ax4fjZisLtoYm2MWDLu1XrYCGKNWKruYIzLiGsYE5qFy3nq5e3O6q5VIR64AwO5kR+3asx+ai/SAd1KPi5w6NC/UPr01JzcYAzt1CibLYjzKnFHSTyKtIS87Hjh7HLjznKmViYgLXcpfrUUfQwOCgDQ8Pu73oQ68PDY5AqA4Ik7XTj5+mfQRJaYOb09aR7bTujh64uUDdId4/id7vx8hnXVW1ZXKWxguR8Vc/UexUOp3FhvS6xGTbcnb8+Ak7hDS15zrtEJ7biRMnbPzIBITqsTjuZgoi7xX2bQZCa89DRHcuFG+6f8kMQaYQqqcYjBRnvjHZQ+5DqB70J5KlPY46dsKsIx623jazkUzIDmfjNpoL22hH3A53p+zoQNom+lJ2hPthyrrl10ZrqLQAn9IuMXApXB9MDlNLMv5ZZMm+dnHajlbm7T/96Fl7fLAP3SqJQDXVyujvNTeqCuwq5SqIiTjXSTRv37qDkT6LxzMP1wnxKTgY4NGT4mRF5GVU2Bwu6PDQsEuYdtNqqKE8npSM/tGjxyzXnqVcPg6okuByI+lQkitbQxWqbdC+7pImm9PTrd25OipsD6SVLNOWcbg2NzesLd2GWswT68za4bHDGH45FfKktMyuzFjSwwRxl3Yj9rMv37RSosNhAEKLYsBDs9dsorZh/fU9SyAJu4UdK6L+InUCVBCrDSxxezRCIJhqgGwCwFg2cAjCSD4MtdE+bjPJftuKdsH4WgwN2Y3Bwz63h9TUz8dW7GtvT9tEad7+3QtP2WND3QAtSYjA+Tv29a9/zT7zmc+gSmahYgTOTDL5XQhSwEBv4B31OVKHh4ecIGk4X3p6d2/HufjM6TP2xd/4DTsO0qVCgpgkYpcuvW076Pne3l6kqh81h4EDOR68gfQo3CwJlKpJ4SmJs8UQ2WybXXr7bXR3yY4dO4YUZWxzaxOvZRPidHlwuIXLOY7ty2azqNVVEI/31taD/cJlD1dsZHSImWhrFTwQTV/ZDdvPffsOxMg6MZ2TmUN9bcZia1N2pLFjHxjtsJvvXrCpmWXgCPtqr5iquytrRWyf3N0kEpmMp21kGFXad9S+X22ztY5xK8Y6rRRJQ4yCE+NK/xGh3onxQND3SvRf2M3lbeurbdvzxwcRwxTAI77i6nIFpF1CdbTb2yBgb6/gevvy5csQrOaRtRAmLi+VSkTUy7YN1y4uLhJBr+Ep3bXjk5P2FsZ+C25VNJ1HqrJtWeKLOTfKBdrOL87bLSL0ZSLxmelpvK9pV4Grq6sQetoj+bW1VZudmcXtTdv2zo5de/eaLVIupSspWlpctnliljt37rgNK+SLqKhZbMm8252lpRVvv7yyBLKG8MBwe8C6NpPWCPpentuEnXHb8Q5dZaGWk+h8CqytvGefOHvMqiW5ursw274tMfYq8I4Od9nM1LtoghIMlLAMkffxoyM2fHjS3m102Uayx5dFdH4gFkZbQIy/n/kVod6Dvgck4xeS6/b1t+/axP6s/asXztrJwS6CPrmS2A+8BiFWamITf7kPUd/HML/55lvu+4sQ4nLJmlZNi6Wyrxft7u5hG+TR1F2XL9CHEC2PJhaLoedzTiwZ+jJtSkzuwoXXvK4fTCDeUD31K3VQwXuSetT6U1dnN8xStZXVZZBSRhq63ZOTN5XPF9z9lpclREt6depFHk6pWAav2ipo2NjYCBIMMfCGakQWN/IN+9ffnbJKsgMlhsvqKhJPSPsl25vWu/K2/cyHJ2x77YbNzyzYLo7Lmxdv2vT0kj1+6rB9709fIVY6YuPHnrTDh4ZwKnotTcz2lY0Om2m0WyoMbkIppLHsSP+TnjGh/mE19W9T6/Z7l6ZtDGL8y888ZSeGIEZZEbjMGswCtxRLBZAOeHg34AG1sOXqRfpa9RSHyL5EIppgCGK9ifpoc5UigggZirSl0rrR8wtIhQgpYyu1LeTqQIHqywuTipS0yc5osU6Bk3z3OJznNgL3WQuIcmvldcntdu2iqZHFRMGtonGIi5pSvKHFRalC7Y3zh3cRPLuY3S6Ahz+dthreVF1nryBJwx1UVNXGig1uXrPPPzNkyfCmTd9F8mCem1OrNjW9YiMDHXb31jXLZXvs5GPPoh7HsIERq4SH7Hc3O20u1GVpAppiiPgHhlWo8GL3sOP2IWL8x8y6/f6lu3Zof95+/lNP2qmhTtxL9/98gkKMO98kuYUyytLnUkuilzrRpDVJ+Jnnhn3rpZdcH1Pg9US8bLbDdwg//LGP2pvEK1Xc5zbUlc5FbaK+PvjhD7iq2UOqZG9kN547f56yBZuFkMX9Evo4bp2dXa7CivR18rFTNnbkiCMaAHxALXn4IQSSnIE6zOFLOMiAkOxMBufLhZVXVQPmW/mQ/dLr09ZAt9e0v0FNwjez6r5FV6fticSefXyyHbtTwI3Wwue8becrSPyOHTsyjHRm7TaqdXhk3IPQbDZFFN5mf7zVZVerxC7SMki4kKXw8Pe6+gTew66tViaTFMXERRJPF1Elrg4VnASnSXUI2QqXKsU8dbVmo5VNAhnmFYOTFERFKB8Z6kNvjuFqjtrEsTEf8cTxY/j7BHaor+GBXpuEg4YHemwY43340IjlUDV9SM0YEfwQrvIoel39pyDA8MAgdUab7/ptAu9o4tARX8quy8ODcGIxX9oAvhgcT0gH7DrAIOMqjmx+IMy9KZIC1jRLxIQL4Ed65AnpdGS37dupjrqdPdJjXXh8aezB6KFBGz982E4cPWxPnJqwY2PDdvqxE/bEmRM2MtJj3Z1tuO5p62tP2ums2bHovmWsBExENqhaLbEfTD58SzJ+uW3DvnkZbwjJ+Kc/8rhNDnZYGU8hqKYs2sFV8r2ZXLW4jCHb45VcObQgwVA6jR6vwEi1PSLRmhX2yh4nVOCyMDp7e3PHOokH5FIqrimjc7U/URPnQkaPcRhHrmcyQdReJtqu7YNOvQc5MR0qFW4DT0twSV1V8ah0SC1BLCNVVKGdYIxo3SyCI0JNFJLFkqifuojTnLzfkF0yonZrt26/dmUeeHGVo0gPc+oJ5W0yV7ITuYoNJoiocykrltet0iibjhRJNeb3Kxh6jH084XvyDd/rSFkCKYgQcS+uVGxqL2TvliN2t4JdC2cYv2G/kx1yKB5SU/8tu2EvvjNnQ4V5+8efOGWT6EBMBikA24nhgYvEes82Fq7C/XhBTDwWIl5ArfT0jxGZlm2/tIpDAj9Xo3Ba0var1IHjYvjhlaLQgvBDnDL2QvcNykWMOO6y4pL9QgU7MIxK2rZiYR3kNyyV6bEQdqsOtUv5Pdf7DOw2qlaG66thS6OvdfKwmF8HapAFgpMpVEEUm4Xh7Bk8gSuK2nmAGIGaqmLEb+7U7NevLRNMd0K9vHXU8vb0QNQmO0rWiy+QVLAWDVse9VmoFiwBh4sZ9nEg/DgTfTSIISLMJ9zQ3GMwQBo7GLbNvZKtlM2u7yXtRillRCz2m9lRh+IhNRVE4LpBmF2XBpx3PwG0kqLWhnbc+jBWh9HfipgHLdc1jjR0WTzda225wxZLYOjSwxbPDCIxIyAfI9zooYMO2vYS1PZYum0QiekGse3002n1SsLSiU4CphyTSSIpGdp1U7cXVxak1gl7G3gjsTbGwl8PtyEtHcQf/ZZIdQNtmjYpiNrB2L3UI/DC2MficCmxQwB7cxqetY50f46adRJPK4IkZ4pb9nRv2E53R2wwE7FMXJKJ16UoEQkW8t3+61xATau0cgJCeHaSbIJS3lUqDaQISYk3rL09YUPxmj3ZXrPjKeykH8S4nxyKlmT8j/YN+9a7s9ZZmLOf+ehj9vhQD1zUJMBDCRFG58aYiI5ZasnA93ZlIF3gMIu01b6Z5upGXAki17El2hPWbp8bNKks0V3uJSIfhdvrSIK8H9fxzhha/9epFfWPZ6PDdd676gTj3R9bHlAAtw5GyPEIHAqpQzi5BYuS6tOnWsHPdn27Yl++vmW7SN/J+rb9yMl260QzxlFZOupT0yqsrwpr3QxPjc7kM1ToIzg0xwP9SwNoz0JnfnWstMb8BGsdrVAgLpuppu319YT9h+TxAIz3k4wof+R5BC8E4qMSNdDRDcUW6MYGOtBCaXpMMT/59topS1MtzrOW18mqF6NOop12beR2q+O11LlWw+14GXA93FuF2xtxnuH8OhLQiOfABmqGuMXiYIayEFKkbHG4PZaxBnUbRLzq35AqQ0KVw0hgA8mqhbNWV2whTLVyc3ryAAP6gFCIoDNW0cKqnemLWnscg4vtq9ZKqJoitqhIHalZtQMHkhCILc9SJiwCk0XxhLTvH01gpFHVqqb9fDFJIhOlXcl6Ivt2KK4tgfspwHkzqT7q0L2q4MWjiKFyOJ4Z6CiZDpfV8BJqfnaV++ahMj0HB8+49zpc4VRfD3LVgCjjnSk2kdEVp3mfzLWK2GtPTJIgH0J8Lr4L9iHEjWTaSvqU3aXVO3SDdLieda9+fUzUTlVH1NzmCfWQhXHVp5L8Q/eucAQSlYL1IBUjORBMfT9KqqxYA9WiyDyIqdSLDkUEh6cjEVwA+hZDt9xn9e9yzTA6WCF7ksQuZiDuAIQ+mB4kBhyinT7viyQJDhDfLCC5yiDrnXStHxbz+EPIQ70IcXpHXYGhiQsBfhJcVxCjN5I9TShQZQJEHo5Q0twCbSLJdbw6RB833AvSPkQwliNDA2owEZd3YR2x0bSEcJCmj+sREO/t1Edz2iJGSyY0oveHCont71p/XLDgUoAMnT4MZqMKTcbxPtWHMm/UvzJzhEzetnV+S9sJDhL3mrNWndUmGf4ziOHHY5wgFDOIGmrZXFflwJWEX13kqM8gcic1TVdsDhiTEHHoR26qvpYVxc0LQzQdOnbXlQY+hJBBPbURvE4IH4c798EhHEiVfdGT16BhsEPHRJ3A9CPOoNzPXKlAZUKGWumdyhQbMb5QrHE0B0eSKpNUt0q/ks5acc+yqBhF11EkQfGSH9hu4uQ+jLqn2Imhyes9BSII8/OeIZqKxOQaQ20VC1W0MlCXJ3k/Cbv3koyp9rZFFDWt4q5tbm660RJXQSY6U/Qoj0Hum/Y34BS4SR6GAJKxVD/K6j4CIXRURkYvgv2QulXU7gfOqKJzUVqEk6HTmpM4XetGWpxUPSXpX4m4ltxFwHg8ODel+lH5y0xWqkvICb6ZFKxnyYhKQLQ4p/2DCDBp6USIFLxCjBq3OFsusxwGff0sl8ZjI4INHAUhUXZANiDM2BG8NfrEHsR4juFwyOmIEy/FE7i+jKHzYXK9lV1IaR8ws/CkcYi7fBv5fnLitbyp3xrYs+/eXLDM1pR9/vxxG+3K2rXrN33TpoUYASZCaB9Dy+QyZjGi3xLumxBTKVd80U5L5lox1eBa1W1vz2EA0dtVeVJhX9LWUoYvAvLxr5CBlDJRdBxESxUIOC2haCNKCNTeRS6bc1i0d66xpS20TuZfbgFZIpwWCIVobdU6EmCeOAhS1LtX3BdqfSwdZFA72RchYKdYsDvru/bNCzfsg8d7bLwrbN3twYKiSyEIVAqYUvsplJHVWrZFuJFqDCvQlDaQpydGpI5WaqVFVFsu8fLqOrDU7KPljwd9PuxNBSpKFFTgpP3jnp5en7SQkifQEoJ1FYJ1ZKZIgKeJaFW06pFo3rZ2dmx3T+tKu7YBArXHUGVCq2urvs26tLxsBYK9daRueXXF5hcXfOV2kfLN7U1bWVn2JfP5uXlbXVm1jfV1P5iwRT97O7u+6js7M2ML84u+t6LtX42vZfkt7ldoExx2W/RjQiu0Vf/a51iYX7A1+tbi473EvB3VEEZEUpZC0wkOV2lCJJgKKy7A5tXrcnFxVqo6/A3DNd1cqU65+ZIyN/iyj5RJRenkjWyJnywkjhNutcJ8MD0gGV8dzNv3bi9Zcvuufe6pMTve32szc4t+DklU1eqqTm/ouQxxxL3ijGxOu3MN38jR3rXHDdSnZ59gWzrD+5rvtrVl0ravfqReSOJ01ZO0iAMlJf71MCZA57wTx8slDR5ld6Qy/BtN1Jea9K+VtdrzTvvxupd0eh0auqVAatzzokwM5xF8M5WQ2C2kfW5r37518ZZ9+ulxO5SrMteSczryDkdDhApASO9IUrh1EB9IsqmBCVcULhSHUM/6Fq3sJeARdzRsYWEPzzNuT28+4qvH8qKC44cCPYQ0lG0FbtUun7hJHKuV0z0kQ5tJ4t6NjTVbh+t2d7Zt+u6ULYibaeN5adkWZueQnn3fzNmg3vzsvK0tr9giHLqxuubSKFcvGU9YJkXkDJG0m5dCVSXQv6k00TP2Qn66jgNFsRdSh6lk0pGt/QoxR0s/C8naCdRhBzGO6sepF5ONoV3M7U3CVZtSi6AVRckqACXig0wqbbn2DgiooHHH0kTOCSJ5IdR9C6TBv+oMs7gN8Bzcy+bIcxIeuXHChENxSxEH6cRhGGaLxZIwqga8n6hK5aZkfH2kYK9NLVl046792JlDdmJkCC4rOYKkBjRRAe+LYRJHJiEjKt3su4GoMHlSqq8OtQWplAEx29tbvjOn5e7AkMnIRh1xkiJJloy6PkoCDPPp3OzOge751NG3+gSqhQQ8kgZ3NUm6F4xKbnd49vGCIn/Xqi8nQ1IjGyP1WqZ8frtk33r7Hfvxc0/YCDFlvX7Llm69aj25JPFrt5XE4SIKXC27oKSlec1bnqPw4J4ac9FhONlIravVsaOxUAFGXiEQ7bZsz0ft9uKWnd9+xBcsvz5asDfurlhk47a98PiYTQ4O+ram9JyH9Vw1QdWWKOorwaK+DKNUWDImIsmzCvxwcaEvd4iDAFhAiohqI5sjnOpeuBMg4mwRQO1rOAniZvXnzoGiUdWDM0UcjamGLSKI29XOVSnM0CKCkK9ypRah1Ebj6b3aldH/BX0DC9swt5G3l6/dsh97+ox1JQqWTq7Y9QtfsnR43epE4rh/wIaERVOwRtwiWhUgSeo8hpHrDqD4m0hOGY+0yByJ4Mv7wFGxfbroHfmIHT35ebt8c8me2njc2z9EjG8cytsb06sWWbttnz192I50ddk7165ZApWQwtWT0ZWNkAunSWlrU2tJg0NDvrcsXi36RhPuHnpeiNfB5i2MsvSuxxVuC8z1esCx6G+IpPLuzi6MLeNDFJ130oGHAmNIEiRtYgDVu7/F29rJC/l5XUmoTrCLqHovqQvgzHudVhu1l2pLMi95dalMyg/fCZGzG/v27Ru37LMQ47FDHXD9HlE5qnp7EedhDhV72zpSMcbds4LO4Ip9ZNRBvDw+qV3xRzichCmQeogmt7vBc3vvhGU6Ry3bMWmZ9JBdfOe6Pbn+iC9Y/sFYQIwwxPjUqcM2OTTonk4UoyxWWsdbkW5P8Kx9Zk1UCNApc01QBwxkvDMgQfpa3o3OUa1iX0QcneLQXneLEOJwVxcgSepL27f6SoD0uRBXLpb9SFAONSeCaLJVuEtt5LmpTovTdYhNzztIst4paYxgnIBgqitCSS1pPhk5FjCIGM2Risu6sFW0V27csBfOnrbThwfwAqlKLuM5Td26jl2ctpMnx/Gk8pbExb5145oNj/ZZIhVx+7aD99jR0QMD7oMDnQ1rx6Pbs/aebhimH+LAYIWKH0iYWZyzk4uPIMYfHi7YhellC63ftR85MWpHB/r9qL0kQx6QOFNei04O6vSFjuJ0IT1yJ+X6dnUH99k2EE59qSgRQIZXaklcXSXW4IVHtDpiKaIpNlHM0QaXDvT3ux1yG+LASXic1fw+gBh70ESwSxdJBBGyVabcelZqEaJ19QQMFSRX56yqfnIRpkBNLeBNfefmHfvhxydtvC9jMeaYjElyCvbd737X5uZhVoLBvR0QnO20C69fsMdPn7Bjx4+5Z7WM+55uS7lTIxspZh0YHrZnnj2PJ4ndQYqWFlchRt12yrs2OXfGwXnImwJCPkywCbTsg7h4FwQXEXV5EQXc0xATTYPgAtJRxePaXse/JxYo8W6PWGCfCeZpo19B2FhdtjyI3sbH39NRftTQDr6/e2BwkepvMYEibbcoE2IY3J2DYAkiQKovCsqV1j3vWqn1fDCLUC2kP1Cf+4DAgR2RStURUi2jKIgL2sAk2DcdaCthdEvoekXl8iq7e3vsiScftyfOnLannjpt6VzUnv3QU9bZ0+FfON3Z23ZPUKsWOlXZ29OHzUlbH++1ElzEwanUsCM14MDt1Xc7DqYHJOOPDlfsLSQjvD5lz08OIKaHUB86wCvvAbrBrXIBdS+97rqQj7vdcJpP2slLPVSFljrkCrqxZqgWUqRO1DaQAJCsfuQxqR8xgnqgrmyPA+jIChiklfWsLKSq35Y9aEmMylrlfqUvV1s8K/Dc0eE7GE2OQA1VqPcKTJd29+21d2fsudPH7PRop8+zhj1RkLm9tedHTnXKXYGw8LK1veEnWaRe+5FqHeqTHdJupU63y/Xe2dlEO2TcRh0ZHyQgXSa+its8eH5m43nN8GE19eJ4zS7iTdn6HfvYsT47NtBns/NzrltdPwtBmjBA+wQBVKpGKkXrWPK2ZAh9mYA6Wp8JFgvrrrZ0fkrna2VD/BQ4famNB4oQT7peE5RjIMBawaNDCYTqU/pekxXSdd+yCS2kK8suqC9f0aWtylpLI3HGiqIa91Gfcwvz1oPT0CsEU6eGGl7cKdjFW/P27KlxG+9OozrbbG5mGmLF7Tbqq7Umpr2Nvr5+W1pedKLK3RdRPJhlTGkQnfHt6e6zHTRDfg91nYzb4cP9SGQYlRW26eWb9uzmI4jxxxNVe3t6xRqrd+wjR/tsQsQAYPUuDpZ3JB2vJAOuwEvU1sR9PQix0LqV61+IENEXIBlBxzJlb2SYOzC0OsgGXh25Oo+rk+RqrxOFOd63liqk07W4p8VLEUsIFeLlFCjuUT2NrzLpfiURSklEkrTKGxNx5CD4mV/c7RRORBhmmCJI7e7otNOTJx3uClK9iGRcujNvZ4+P2RNjg4xtNj11C9VTgNEkxVVsY6dlc5KGRRscHLJ3rr5jo6OHGCeQPmmTTvrVV+h6e/ttY30LeEvMPWO5HG5xDA8u1bCppev23PYnHd6HiPHS8bJdghi2dMc+enzQjo8M2to6IoaoKXgRp/pvUckL0ios0aS4WNwsjtcRTY8/QJySyvIFXECQ1tff57ZDI8ohkMGW66ozUOKmwINqBkxkIdh9d64eq3AVMVRXdfQsbhZBldSfkC6vSoQNJAojDdxq45tYUrMQWFKhfWmXIurJK3LGgJ1EjMt35+zciaN2eqTf4pGGbW3csa3ddeDO2sralm1t5a2nFy9xbd05f2VlycfMZIiw4zg7eEv6NlYeBunubUNNraNdkjBdO2quE/uzR/t2u7Nw2c5tveDwP0yMEyW7jGtrC1MQY8DGB3WQedYnJolouaSapDyPMgGNOFTuamvpXN6TB4AgXIjRlx5FyI724OCagE6grrTEIqOpNlp8FLf34dr68XshWJD5xUF83yQEKgseZd0LwQeTbLH6Uz9iEqkU2Qwv1ytleXp8tKO4sFeEGLN27ti4He3M+hmqvfxN3Prr1tvVC/xIPRE4EYVftb0g3GxvK0DMwkAav8JVdVCPxCPahhUD7+M1JlNDaJUozNljN+feIgL/UYfjYTV1omxXptesvjRlHzneZ5NIhrt+TELcHyyJa+Ky0sGXYaCNP2u/Qt8wVbTsARpcKiToWUvq0qkyx1oiaZ0y14lB/5oVyJF60flbER4UC5wAU++TWtKgdPD+UUn9ac9FUbauOiYqYy34/D2I8lUBKLSwt29Xp+chxoSNo1ZqjZL19Kfw+lZseWGG+ZboQyqLiD0kNUr0HYohYTqpkqaswjjblsnmXAoVGxWLNTf8sVTO2jvGbHZ2j5CgzW7NXbDndoMfTX2IGC+fqNjlWYixeMc+hM04OTYEsuQViAAB7OJA/rrIayBNVN+1FhIVoPnqKTXEoUHdoI3aigDB6qo4BqMLEbV+01I3ImiLEK22SnqnfJD7dd96br17VHKJKCGVqDmNr1RRH1w1WvCjmCIGcUK+bFdn5u3J8UP27NExDzItpE2gkL3++kVsWpvt68xWpI496LC11SVf1NQKQzqVRXK0xVCA8/ttJw/zMsfd3byfdu+lLBxJ4JktuQG/u/imnd/9nMBxYgSQNZPQKEoHbmpz8vqAPHdBtcEPtX3Tv1GDo/Ws8uDXaYQkubTS7UKQ6srwKtLWpLS+Lx2uL0dquUrqoozU1JRpG6DnfmohupUehfh7z7o279VMLrOcDtmIspgKQqCg3Bts9RCcMufqf1WuZwhNUKX5ua9OHd33YveqjajNLm7YxnbDNndiNr9KDLJttrmPBNRTtrRJULdZsb1y3JZW87a4vIV2wIkph6xcw8uDceVVarOrKm/vQHoPMYgByNKfggl+505ZAMlWBG+b8DtiWkmS0kKKE7E54eBenKwIXNnJC4douzLYfvWKStRrpVYfSi0CtJ5b4xwc35PqNcuQNVcTBQihvQq1kZrUEA+0U79cWiWCTckZCtiCw3zo/0bSxg+N22PHjtlHP/ScPf74CSpXbRA719PZaZ1tWatgK9uz7f59wX1U4unTp+z8uaft/PmzeFtD8AJSjZvQ0ZlBbWV5vr+fovQgMdCZAlhZwHtuEiMgiKM3qEy3wf3BMpK2H1u5lbxKoF60tFzH8EfI01cu2/7GFl3RuxwArfXDvcpKUn1BCmBRajkQ758CxAYSWnaJKDWlVC0U7xwkuCch+2AGPo1RwsuTIxIQCz8LW6AlEX1FLZvBQ9ratvnZObh/RccmbJPnqdmZIJjUjiiOjW9Vw8BobyQLyMCfeE9Oi/AZsT+DGMJ1a6K6D3hEXCkkCCFCRKuJT695bSa/1Z9m1shK6qyutX+QCzJqxYK9/a2XbPbKRVu4cQM7WLVFfPaNjXXb2NzwlVshtPWtp60dbd1uNTe1lm17R6ulzb4fSKAN1efLGPj6dcUVwOHLO/oIHodRbVu5WdRKFAlNsmcViOkSDczQySuGcXWre9sWBemH8IiOHp+wHoK/9s5uO3T4iHuFh0ZG7NTJUxbD29IpSfXoTC3N0jxy5L8ghLY5mB54Es+oUQTkaR1KnCJ3VhtMBXLgGaH3ce/KfiL6YHO1bkJMH/AXJYExD5KkLOAIxSp3bly342OHbHHmNnq9ZLfv3LJbt27798DvTE35/vnVa++gcxdtembG3rn+rt2m/OatW04QBXD3pFfcAqxSLYr05bHJlgkSR7SAIKua8r2CZqEzmGNbJdpwUqWwxw2BitVxJXmHwE+1Eowxf+WSRYt5G+7ps1goYf0DIzZxeNx/FGCQezHDNtJSxOPUWp76UYar3VI3cACEn4PpgacAHODjJiynmwlpc2lja9PW4FoFdRpELu7uTp7OfWYk6nIrjag+lFtvgtQsBRZ8KOYUs4985lN249JVj3Cr0YZ/Vbkj12HdXd020Nfnq8CDA1ps67UudHI3Wduy2rfoIKBSVN4aRe6qFv0KRPpyCJwt5IToncZ12AJOFLKlOoKpK/MSgng5WSwj11fxEsEBuEBlYXNAiPep7/3Fk8RcpV3b3cY47xZsZRFp3dy2hbkFmyMuW13f8C+M6pu2OiEfBvH+fRGG1UiuHXRu9z0G3GfTcm1fxbW9trBl1YU79vRoh53BtdvY3HJvSQZakbN2/cR1chO1z4wOUNMmrqnH1Q8NUKBODw7na0VRxBW1FK4V7Y+/9Nt27oeet+QIxq2BGoODggNwEIj+ZTPk1Wl7VshveWueVAciaCdQBKgitWKFgAiBjQhSEwIY5yAsKtdz8DsivEPQifVtGcl6d37FcvVt+9jjgxAmYTu7WgbKWTyRJl7C8ajs28yNd62rb9g6+0dtg3gplQlWE4QOffdQ+/eS1FyuzedQxRvTs5g5l06gWVbs2txde774iKDv1RNVu4rbViLoOzuSs3OTE9p3pwLIpSa+BYQITnUL6ULEwaQ4Ivi1s4AYekY1NklOe9r4yTqu+tXnGBOolQKE6miQ8+k9m6RmgXckGsroBdytNSva4MnIbQ0WJgOE6p9Uq1zaIOkaIL1136qjjgKwVC5XPowhbtjqft2uzi9YbfO6PXsYKYCrCztyw+NEzzmLJduIynOWSbZbAwMtVzUWl8uqswIp5g6zad51JAK20NqbmLlc2SEYxLgTEHa3h9Aya7Yb7bUfLt6PMxyeg5JxdWndivN37exAyM6dGrSG4h0d1XfEIraasxCjSTsS9D7I3gnAhbUxz5P/+qZ7VY5WvQXYFnJDfkxevxSKvFJALe4Dm6+HppJhIqqvLL9cWdLh+x4OC0M2ka8RgvO/EOAesgXXvY6b74Iykd1JT5s6cyzXS7ZRitu7GxVbmb1qH52M4fXNWhR3SD8Ypu9elEvyjpBS5qlfq4vE25BmbfOq/6h/5L5LPjVXjaCtBAsjuai/pH4tobrmcUep8wP2yZ2PCYL3IcbkPsTYsuLMVZsIv2GPj4glgsAn+HVOBmm6lq5yRAwfkORXMkCKeEK/fnjRJcOfnHeb9WjKg5wEN/FB0f1rUJOq0vg6xQ6HkRU1+8aMt3M/KcBxs8/7oAjhgpae6ErSGrwIsiRHyFVp8w3lUd9a3WkM2U73Z+3anQWbSK7aGaSjXlgDiprt65QHSKxW9zAn4MbKBHLawtURzmC7QF8J0An7UCxrESQlotMkMRwBVJd+k7ENe6P4ZNdytpk8Yz+28Ygfcnl1smzXlncsP/2qZTf+lx1KXrB4Xb8rzgSUGUTqQopRxHBPQy9pLaIEKNejvCk4D0xJhwalahfUaeLE/whpYns9q1aTZLzgrolEEU7MoOSHl2EIhwctea+N+lIF70iwqW/vhsTYauC1VUHvJd3wr4rC4mIdOQpZPvastZ3793ZjqWI7N16zx8Y6bLSP9rUt2y1jN8PYDpAeb+TpBnd85zp9a1knp1HgzyJ9cp85jI3tgRjahJMkSW6qSAeEaGQsnzxk5cyg/cRCB62A7GFiVOzGGl7C7CWrrb1oPfFbFmt+F9oFgeqKmDV5d9NI6sCzJk5RC/F6q71iEUNJPznn2AmG8r+ttir3UhFAV39SfXG/CBsYZdVudufji8M99uHT7IGkGk3iepHeBYgP2gtlqiFCqJyRsAuiShQjHes4a7Ejn7aNYtg2Zu/aztqyjbYnLRPetViiZslo2LLxtCV1UC00bytrV1BD0Xu/E1IuF6wWabdIesKSCdxeJEK7o/li1fLYj5rOjiWHzDpGLJyM2U/P6ItFQPZeYnz7RNFub+K+buzY7voSk9mmVjB918VBbZ+ePnoUKlqTV/Lj+aroddUumLyeJT2OJHLrqr6a/4I6jkF/IqmGFFnAwbr6f2bi73hSNRH5QPI+mzAHyUv8zqv7XdBXMBL9YZ+kEDNtndbZPWgRfblf3hUqcWtjzTaXVswwvOlk0WL6IRfapbARsYjORpXcXjgsTRuqb0jV4/rtEWSBfvQ98koIr0rfwEq1WyLXb5FUEtDr9lOzaVoA13uJ8Qo24+4enRMt46igVxVYofOEXGq0JuAPShQHk2uWtgjxfkksyPsWKpU8Ilb5A6n1/sBoB7q9Z2P03Ly2evAqrXd+4caJ1aocXJqvPQUEddnnRkv/Ig6TZ0Dfm5cEQiodrijvbRJXEF9VhXTsIWrHTw5qGD5+IhiucSUQg00jSR510C1tiUzOkpk2P/Sm5RasDy3q9vn5RxDj1eNlu7NXg+JU5o3rc6YvQ9uawn2mC+Qj4GSlJtcfIIbQ2Wz2/okGjvCDdby7A33e6z+odj/QbDY7QGBB4Ahstvc3DnCrDW/eQ3yfRWsM+m55Y77ViwutZSBpNhlnxUfaf9Gh65JOoeNgaCtWw0lDBDLa/MIRHlQ4Gse2Q2DiJEnffdUejKHnn3oUMX6Q/vKSiOHEhBIve8kP0l9KAv8Xzcz+L1nSlVf+s4YT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14"/>
          <p:cNvSpPr txBox="1"/>
          <p:nvPr/>
        </p:nvSpPr>
        <p:spPr>
          <a:xfrm>
            <a:off x="18579" y="1581962"/>
            <a:ext cx="7541094" cy="9234084"/>
          </a:xfrm>
          <a:prstGeom prst="rect">
            <a:avLst/>
          </a:prstGeom>
          <a:noFill/>
        </p:spPr>
        <p:txBody>
          <a:bodyPr wrap="square" lIns="91440" tIns="45720" rIns="91440" bIns="45720" numCol="2" spcCol="180000" rtlCol="0" anchor="t">
            <a:noAutofit/>
          </a:bodyPr>
          <a:lstStyle/>
          <a:p>
            <a:pPr algn="just"/>
            <a:r>
              <a:rPr lang="en-GB" sz="1600" b="1" dirty="0" smtClean="0">
                <a:solidFill>
                  <a:srgbClr val="002588"/>
                </a:solidFill>
                <a:latin typeface="Arial" panose="020B0604020202020204" pitchFamily="34" charset="0"/>
                <a:cs typeface="Arial" panose="020B0604020202020204" pitchFamily="34" charset="0"/>
                <a:sym typeface="Arial"/>
              </a:rPr>
              <a:t>Reporting Incidents </a:t>
            </a:r>
          </a:p>
          <a:p>
            <a:pPr algn="just" fontAlgn="base"/>
            <a:r>
              <a:rPr lang="en-GB" sz="1200" dirty="0" smtClean="0">
                <a:latin typeface="Arial" panose="020B0604020202020204" pitchFamily="34" charset="0"/>
                <a:cs typeface="Arial" panose="020B0604020202020204" pitchFamily="34" charset="0"/>
                <a:sym typeface="Arial"/>
              </a:rPr>
              <a:t>Medication incidents reported via the Trust’s incident reporting system (INPHASE) are vital in identifying trends and areas for improvement. It is important for teams to focus on </a:t>
            </a:r>
            <a:r>
              <a:rPr lang="en-GB" sz="1200" b="1" u="sng" dirty="0" smtClean="0">
                <a:latin typeface="Arial" panose="020B0604020202020204" pitchFamily="34" charset="0"/>
                <a:cs typeface="Arial" panose="020B0604020202020204" pitchFamily="34" charset="0"/>
                <a:sym typeface="Arial"/>
              </a:rPr>
              <a:t>HOW</a:t>
            </a:r>
            <a:r>
              <a:rPr lang="en-GB" sz="1200" dirty="0" smtClean="0">
                <a:latin typeface="Arial" panose="020B0604020202020204" pitchFamily="34" charset="0"/>
                <a:cs typeface="Arial" panose="020B0604020202020204" pitchFamily="34" charset="0"/>
                <a:sym typeface="Arial"/>
              </a:rPr>
              <a:t> incidents have happened and to share the learning in order to improve, rather than attributing blame or liability. </a:t>
            </a:r>
            <a:endParaRPr lang="en-GB" sz="1600" dirty="0" smtClean="0">
              <a:latin typeface="Arial" panose="020B0604020202020204" pitchFamily="34" charset="0"/>
              <a:cs typeface="Arial" panose="020B0604020202020204" pitchFamily="34" charset="0"/>
              <a:sym typeface="Arial"/>
            </a:endParaRPr>
          </a:p>
          <a:p>
            <a:pPr algn="just"/>
            <a:r>
              <a:rPr lang="en-GB" sz="1600" b="1" dirty="0" smtClean="0">
                <a:solidFill>
                  <a:srgbClr val="002588"/>
                </a:solidFill>
                <a:latin typeface="Arial" panose="020B0604020202020204" pitchFamily="34" charset="0"/>
                <a:cs typeface="Arial" panose="020B0604020202020204" pitchFamily="34" charset="0"/>
                <a:sym typeface="Arial"/>
              </a:rPr>
              <a:t>PSIRF – what is it?</a:t>
            </a:r>
          </a:p>
          <a:p>
            <a:pPr algn="just"/>
            <a:r>
              <a:rPr lang="en-GB" sz="1200" dirty="0" smtClean="0">
                <a:latin typeface="Arial" panose="020B0604020202020204" pitchFamily="34" charset="0"/>
                <a:cs typeface="Arial" panose="020B0604020202020204" pitchFamily="34" charset="0"/>
              </a:rPr>
              <a:t>The </a:t>
            </a:r>
            <a:r>
              <a:rPr lang="en-GB" sz="1200" dirty="0" smtClean="0">
                <a:latin typeface="Arial" panose="020B0604020202020204" pitchFamily="34" charset="0"/>
                <a:cs typeface="Arial" panose="020B0604020202020204" pitchFamily="34" charset="0"/>
                <a:hlinkClick r:id="rId4"/>
              </a:rPr>
              <a:t>Patient Safety Incident Response Framework - PSIRF </a:t>
            </a:r>
            <a:r>
              <a:rPr lang="en-GB" sz="1200" dirty="0" smtClean="0">
                <a:latin typeface="Arial" panose="020B0604020202020204" pitchFamily="34" charset="0"/>
                <a:cs typeface="Arial" panose="020B0604020202020204" pitchFamily="34" charset="0"/>
              </a:rPr>
              <a:t>sets out the NHS’s approach to developing and maintaining effective systems and processes for responding to patient safety incidents for the purpose of learning and improving patient safety.</a:t>
            </a:r>
          </a:p>
          <a:p>
            <a:pPr algn="just"/>
            <a:endParaRPr lang="en-GB" sz="1200" dirty="0" smtClean="0">
              <a:latin typeface="Arial" panose="020B0604020202020204" pitchFamily="34" charset="0"/>
              <a:cs typeface="Arial" panose="020B0604020202020204" pitchFamily="34" charset="0"/>
              <a:sym typeface="Arial"/>
            </a:endParaRPr>
          </a:p>
          <a:p>
            <a:pPr algn="just"/>
            <a:r>
              <a:rPr lang="en-GB" sz="1200" dirty="0" smtClean="0">
                <a:latin typeface="Arial" panose="020B0604020202020204" pitchFamily="34" charset="0"/>
                <a:cs typeface="Arial" panose="020B0604020202020204" pitchFamily="34" charset="0"/>
                <a:sym typeface="Arial"/>
              </a:rPr>
              <a:t> </a:t>
            </a:r>
          </a:p>
          <a:p>
            <a:pPr algn="just"/>
            <a:endParaRPr lang="en-GB" sz="1200" dirty="0" smtClean="0">
              <a:latin typeface="Arial" panose="020B0604020202020204" pitchFamily="34" charset="0"/>
              <a:cs typeface="Arial" panose="020B0604020202020204" pitchFamily="34" charset="0"/>
              <a:sym typeface="Arial"/>
            </a:endParaRPr>
          </a:p>
          <a:p>
            <a:pPr algn="just"/>
            <a:endParaRPr lang="en-GB" sz="1200" dirty="0" smtClean="0">
              <a:latin typeface="Arial" panose="020B0604020202020204" pitchFamily="34" charset="0"/>
              <a:cs typeface="Arial" panose="020B0604020202020204" pitchFamily="34" charset="0"/>
              <a:sym typeface="Arial"/>
            </a:endParaRPr>
          </a:p>
          <a:p>
            <a:pPr algn="just"/>
            <a:endParaRPr lang="en-GB" sz="1200" dirty="0" smtClean="0">
              <a:latin typeface="Arial" panose="020B0604020202020204" pitchFamily="34" charset="0"/>
              <a:cs typeface="Arial" panose="020B0604020202020204" pitchFamily="34" charset="0"/>
              <a:sym typeface="Arial"/>
            </a:endParaRPr>
          </a:p>
          <a:p>
            <a:pPr algn="just"/>
            <a:endParaRPr lang="en-GB" sz="1200" dirty="0" smtClean="0">
              <a:latin typeface="Arial" panose="020B0604020202020204" pitchFamily="34" charset="0"/>
              <a:cs typeface="Arial" panose="020B0604020202020204" pitchFamily="34" charset="0"/>
              <a:sym typeface="Arial"/>
            </a:endParaRPr>
          </a:p>
          <a:p>
            <a:pPr algn="just"/>
            <a:endParaRPr lang="en-GB" sz="1200" dirty="0" smtClean="0">
              <a:latin typeface="Arial" panose="020B0604020202020204" pitchFamily="34" charset="0"/>
              <a:cs typeface="Arial" panose="020B0604020202020204" pitchFamily="34" charset="0"/>
              <a:sym typeface="Arial"/>
            </a:endParaRPr>
          </a:p>
          <a:p>
            <a:pPr algn="just"/>
            <a:endParaRPr lang="en-GB" sz="1200" dirty="0" smtClean="0">
              <a:latin typeface="Arial" panose="020B0604020202020204" pitchFamily="34" charset="0"/>
              <a:cs typeface="Arial" panose="020B0604020202020204" pitchFamily="34" charset="0"/>
              <a:sym typeface="Arial"/>
            </a:endParaRPr>
          </a:p>
          <a:p>
            <a:pPr algn="just"/>
            <a:endParaRPr lang="en-GB" sz="700" dirty="0" smtClean="0">
              <a:latin typeface="Arial" panose="020B0604020202020204" pitchFamily="34" charset="0"/>
              <a:cs typeface="Arial" panose="020B0604020202020204" pitchFamily="34" charset="0"/>
              <a:sym typeface="Arial"/>
            </a:endParaRPr>
          </a:p>
          <a:p>
            <a:pPr algn="just"/>
            <a:endParaRPr lang="en-GB" sz="200" dirty="0" smtClean="0">
              <a:latin typeface="Arial" panose="020B0604020202020204" pitchFamily="34" charset="0"/>
              <a:cs typeface="Arial" panose="020B0604020202020204" pitchFamily="34" charset="0"/>
              <a:sym typeface="Arial"/>
            </a:endParaRPr>
          </a:p>
          <a:p>
            <a:pPr algn="just"/>
            <a:r>
              <a:rPr lang="en-GB" sz="1200" b="1" dirty="0" smtClean="0">
                <a:latin typeface="Arial" panose="020B0604020202020204" pitchFamily="34" charset="0"/>
                <a:cs typeface="Arial" panose="020B0604020202020204" pitchFamily="34" charset="0"/>
                <a:sym typeface="Arial"/>
              </a:rPr>
              <a:t>The key aims of PSIRF include:</a:t>
            </a:r>
          </a:p>
          <a:p>
            <a:pPr marL="228600" indent="-228600" algn="just" fontAlgn="base">
              <a:buFont typeface="+mj-lt"/>
              <a:buAutoNum type="arabicPeriod"/>
            </a:pPr>
            <a:r>
              <a:rPr lang="en-GB" sz="1200" dirty="0" smtClean="0">
                <a:latin typeface="Arial" panose="020B0604020202020204" pitchFamily="34" charset="0"/>
                <a:cs typeface="Arial" panose="020B0604020202020204" pitchFamily="34" charset="0"/>
              </a:rPr>
              <a:t>Compassionate engagement and involvement</a:t>
            </a:r>
          </a:p>
          <a:p>
            <a:pPr marL="228600" indent="-228600" algn="just" fontAlgn="base">
              <a:buFont typeface="+mj-lt"/>
              <a:buAutoNum type="arabicPeriod"/>
            </a:pPr>
            <a:r>
              <a:rPr lang="en-GB" sz="1200" dirty="0" smtClean="0">
                <a:latin typeface="Arial" panose="020B0604020202020204" pitchFamily="34" charset="0"/>
                <a:cs typeface="Arial" panose="020B0604020202020204" pitchFamily="34" charset="0"/>
              </a:rPr>
              <a:t>Use of system-based approached to learning</a:t>
            </a:r>
          </a:p>
          <a:p>
            <a:pPr marL="228600" indent="-228600" algn="just" fontAlgn="base">
              <a:buFont typeface="+mj-lt"/>
              <a:buAutoNum type="arabicPeriod"/>
            </a:pPr>
            <a:r>
              <a:rPr lang="en-GB" sz="1200" dirty="0" smtClean="0">
                <a:latin typeface="Arial" panose="020B0604020202020204" pitchFamily="34" charset="0"/>
                <a:cs typeface="Arial" panose="020B0604020202020204" pitchFamily="34" charset="0"/>
              </a:rPr>
              <a:t>Considered and proportionate responses</a:t>
            </a:r>
          </a:p>
          <a:p>
            <a:pPr marL="228600" indent="-228600" algn="just" fontAlgn="base">
              <a:buFont typeface="+mj-lt"/>
              <a:buAutoNum type="arabicPeriod"/>
            </a:pPr>
            <a:r>
              <a:rPr lang="en-GB" sz="1200" dirty="0" smtClean="0">
                <a:latin typeface="Arial" panose="020B0604020202020204" pitchFamily="34" charset="0"/>
                <a:cs typeface="Arial" panose="020B0604020202020204" pitchFamily="34" charset="0"/>
              </a:rPr>
              <a:t>Supportive oversight focused on strengthening response system functioning and improvement</a:t>
            </a:r>
          </a:p>
          <a:p>
            <a:pPr algn="just" fontAlgn="base"/>
            <a:r>
              <a:rPr lang="en-GB" sz="1600" b="1" dirty="0" smtClean="0">
                <a:solidFill>
                  <a:srgbClr val="002588"/>
                </a:solidFill>
                <a:latin typeface="Arial" panose="020B0604020202020204" pitchFamily="34" charset="0"/>
                <a:cs typeface="Arial" panose="020B0604020202020204" pitchFamily="34" charset="0"/>
                <a:sym typeface="Arial"/>
              </a:rPr>
              <a:t>PSIRF – Learning Methods</a:t>
            </a:r>
          </a:p>
          <a:p>
            <a:pPr algn="just" fontAlgn="base"/>
            <a:r>
              <a:rPr lang="en-GB" sz="1200" dirty="0" smtClean="0">
                <a:solidFill>
                  <a:srgbClr val="000000"/>
                </a:solidFill>
                <a:latin typeface="Arial" panose="020B0604020202020204" pitchFamily="34" charset="0"/>
              </a:rPr>
              <a:t>You teams can try new learning methods, such as After Action Review (AAR) </a:t>
            </a:r>
            <a:r>
              <a:rPr lang="en-GB" sz="1200" dirty="0" smtClean="0">
                <a:solidFill>
                  <a:srgbClr val="000000"/>
                </a:solidFill>
                <a:latin typeface="Arial" panose="020B0604020202020204" pitchFamily="34" charset="0"/>
                <a:hlinkClick r:id="rId5"/>
              </a:rPr>
              <a:t>–click here </a:t>
            </a:r>
            <a:r>
              <a:rPr lang="en-GB" sz="1200" dirty="0" smtClean="0">
                <a:solidFill>
                  <a:srgbClr val="000000"/>
                </a:solidFill>
                <a:latin typeface="Arial" panose="020B0604020202020204" pitchFamily="34" charset="0"/>
              </a:rPr>
              <a:t>to learn more. To learn about other leaning methods </a:t>
            </a:r>
            <a:r>
              <a:rPr lang="en-GB" sz="1200" dirty="0" smtClean="0">
                <a:solidFill>
                  <a:srgbClr val="000000"/>
                </a:solidFill>
                <a:latin typeface="Arial" panose="020B0604020202020204" pitchFamily="34" charset="0"/>
                <a:hlinkClick r:id="rId6"/>
              </a:rPr>
              <a:t>–</a:t>
            </a:r>
            <a:r>
              <a:rPr lang="en-GB" sz="1200" dirty="0" smtClean="0">
                <a:solidFill>
                  <a:srgbClr val="000000"/>
                </a:solidFill>
                <a:latin typeface="Arial" panose="020B0604020202020204" pitchFamily="34" charset="0"/>
              </a:rPr>
              <a:t> </a:t>
            </a:r>
            <a:r>
              <a:rPr lang="en-GB" sz="1200" dirty="0" smtClean="0">
                <a:solidFill>
                  <a:srgbClr val="000000"/>
                </a:solidFill>
                <a:latin typeface="Arial" panose="020B0604020202020204" pitchFamily="34" charset="0"/>
                <a:hlinkClick r:id="rId7"/>
              </a:rPr>
              <a:t>link here (Patient safety learning response toolkit NHS</a:t>
            </a:r>
            <a:r>
              <a:rPr lang="en-GB" sz="1200" dirty="0" smtClean="0">
                <a:solidFill>
                  <a:srgbClr val="000000"/>
                </a:solidFill>
                <a:latin typeface="Arial" panose="020B0604020202020204" pitchFamily="34" charset="0"/>
              </a:rPr>
              <a:t>).:</a:t>
            </a:r>
          </a:p>
          <a:p>
            <a:pPr algn="just" fontAlgn="base"/>
            <a:r>
              <a:rPr lang="en-GB" sz="1600" b="1" dirty="0" smtClean="0">
                <a:solidFill>
                  <a:srgbClr val="002588"/>
                </a:solidFill>
                <a:latin typeface="Arial" panose="020B0604020202020204" pitchFamily="34" charset="0"/>
                <a:cs typeface="Arial" panose="020B0604020202020204" pitchFamily="34" charset="0"/>
                <a:sym typeface="Arial"/>
              </a:rPr>
              <a:t>Example After Action Review </a:t>
            </a:r>
            <a:endParaRPr lang="en-GB" sz="1200" dirty="0" smtClean="0">
              <a:solidFill>
                <a:srgbClr val="000000"/>
              </a:solidFill>
              <a:latin typeface="Arial" panose="020B0604020202020204" pitchFamily="34" charset="0"/>
              <a:sym typeface="Arial"/>
            </a:endParaRPr>
          </a:p>
          <a:p>
            <a:pPr algn="just"/>
            <a:r>
              <a:rPr lang="en-GB" sz="1200" dirty="0" smtClean="0">
                <a:latin typeface="Arial" panose="020B0604020202020204" pitchFamily="34" charset="0"/>
                <a:cs typeface="Arial" panose="020B0604020202020204" pitchFamily="34" charset="0"/>
              </a:rPr>
              <a:t>A health care assistant (HCA) was allocated a task to administer enoxaparin to a patient at home. She administered the dose, without realising that a nurse had administered the dose earlier that day and signed the MAR chart to reflect this. The patient received a double dose. An AAR was conducted to include all staff who were involved in the incident; colleagues collectively reflected on the incident to learn and implement actions/change to improve future processes.</a:t>
            </a:r>
          </a:p>
          <a:p>
            <a:pPr algn="just"/>
            <a:r>
              <a:rPr lang="en-GB" sz="1200" dirty="0" smtClean="0">
                <a:latin typeface="Arial" panose="020B0604020202020204" pitchFamily="34" charset="0"/>
                <a:cs typeface="Arial" panose="020B0604020202020204" pitchFamily="34" charset="0"/>
              </a:rPr>
              <a:t>See full AAR in the linked document below</a:t>
            </a:r>
          </a:p>
          <a:p>
            <a:endParaRPr lang="en-GB" sz="1200" dirty="0" smtClean="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endParaRPr lang="en-GB" sz="1200" dirty="0" smtClean="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smtClean="0">
              <a:solidFill>
                <a:srgbClr val="000000"/>
              </a:solidFill>
              <a:latin typeface="Arial" panose="020B0604020202020204" pitchFamily="34" charset="0"/>
            </a:endParaRPr>
          </a:p>
          <a:p>
            <a:pPr fontAlgn="base"/>
            <a:r>
              <a:rPr lang="en-GB" sz="1500" b="1" dirty="0" smtClean="0">
                <a:solidFill>
                  <a:srgbClr val="002588"/>
                </a:solidFill>
                <a:latin typeface="Arial" panose="020B0604020202020204" pitchFamily="34" charset="0"/>
                <a:cs typeface="Arial" panose="020B0604020202020204" pitchFamily="34" charset="0"/>
                <a:sym typeface="Arial"/>
              </a:rPr>
              <a:t>Nurse Discharge Medication Checklist (NDMC)</a:t>
            </a:r>
          </a:p>
          <a:p>
            <a:pPr fontAlgn="base"/>
            <a:r>
              <a:rPr lang="en-GB" sz="1200" b="1" u="sng" dirty="0" smtClean="0">
                <a:latin typeface="Arial" panose="020B0604020202020204" pitchFamily="34" charset="0"/>
                <a:cs typeface="Arial" panose="020B0604020202020204" pitchFamily="34" charset="0"/>
                <a:sym typeface="Arial"/>
              </a:rPr>
              <a:t>FINAL NURSE CHECK OF DISCHARGE MEDICINES: </a:t>
            </a:r>
            <a:r>
              <a:rPr lang="en-GB" sz="1200" dirty="0" smtClean="0">
                <a:latin typeface="Arial" panose="020B0604020202020204" pitchFamily="34" charset="0"/>
                <a:cs typeface="Arial" panose="020B0604020202020204" pitchFamily="34" charset="0"/>
                <a:sym typeface="Arial"/>
              </a:rPr>
              <a:t>complete a final check of the medicines bag content in conjunction with the Trust’s </a:t>
            </a:r>
            <a:r>
              <a:rPr lang="en-GB" sz="1200" b="1" u="sng" dirty="0" smtClean="0">
                <a:latin typeface="Arial" panose="020B0604020202020204" pitchFamily="34" charset="0"/>
                <a:cs typeface="Arial" panose="020B0604020202020204" pitchFamily="34" charset="0"/>
                <a:sym typeface="Arial"/>
              </a:rPr>
              <a:t>Nurse Discharge Medication Checklist </a:t>
            </a:r>
            <a:r>
              <a:rPr lang="en-GB" sz="1200" dirty="0" smtClean="0">
                <a:latin typeface="Arial" panose="020B0604020202020204" pitchFamily="34" charset="0"/>
                <a:cs typeface="Arial" panose="020B0604020202020204" pitchFamily="34" charset="0"/>
                <a:sym typeface="Arial"/>
              </a:rPr>
              <a:t>(mandatory as per Trust Medicines Policy) before the patient is discharged including Short Term Leave. Incidents continue to be reported on INPHASE </a:t>
            </a:r>
            <a:r>
              <a:rPr lang="en-GB" sz="1200" dirty="0">
                <a:latin typeface="Arial" panose="020B0604020202020204" pitchFamily="34" charset="0"/>
                <a:cs typeface="Arial" panose="020B0604020202020204" pitchFamily="34" charset="0"/>
                <a:sym typeface="Arial"/>
              </a:rPr>
              <a:t>which could have been avoidable had this mandatory checklist been </a:t>
            </a:r>
            <a:r>
              <a:rPr lang="en-GB" sz="1200" dirty="0" smtClean="0">
                <a:latin typeface="Arial" panose="020B0604020202020204" pitchFamily="34" charset="0"/>
                <a:cs typeface="Arial" panose="020B0604020202020204" pitchFamily="34" charset="0"/>
                <a:sym typeface="Arial"/>
              </a:rPr>
              <a:t>completed</a:t>
            </a:r>
            <a:r>
              <a:rPr lang="en-GB" sz="1200" dirty="0">
                <a:latin typeface="Arial" panose="020B0604020202020204" pitchFamily="34" charset="0"/>
                <a:cs typeface="Arial" panose="020B0604020202020204" pitchFamily="34" charset="0"/>
                <a:sym typeface="Arial"/>
              </a:rPr>
              <a:t> </a:t>
            </a:r>
            <a:r>
              <a:rPr lang="en-GB" sz="1200" dirty="0" smtClean="0">
                <a:latin typeface="Arial" panose="020B0604020202020204" pitchFamily="34" charset="0"/>
                <a:cs typeface="Arial" panose="020B0604020202020204" pitchFamily="34" charset="0"/>
                <a:sym typeface="Arial"/>
              </a:rPr>
              <a:t>and a final check of the medicines taken place. </a:t>
            </a:r>
            <a:endParaRPr lang="en-GB" sz="1200" dirty="0">
              <a:latin typeface="Arial" panose="020B0604020202020204" pitchFamily="34" charset="0"/>
              <a:cs typeface="Arial" panose="020B0604020202020204" pitchFamily="34" charset="0"/>
              <a:sym typeface="Arial"/>
            </a:endParaRPr>
          </a:p>
          <a:p>
            <a:pPr fontAlgn="base"/>
            <a:endParaRPr lang="en-GB" sz="1200" dirty="0" smtClean="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smtClean="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smtClean="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smtClean="0">
              <a:solidFill>
                <a:srgbClr val="000000"/>
              </a:solidFill>
              <a:latin typeface="Arial" panose="020B0604020202020204" pitchFamily="34" charset="0"/>
            </a:endParaRPr>
          </a:p>
          <a:p>
            <a:pPr fontAlgn="base"/>
            <a:endParaRPr lang="en-GB" sz="1200" dirty="0" smtClean="0">
              <a:solidFill>
                <a:srgbClr val="000000"/>
              </a:solidFill>
              <a:latin typeface="Arial" panose="020B0604020202020204" pitchFamily="34" charset="0"/>
              <a:sym typeface="Arial"/>
            </a:endParaRPr>
          </a:p>
          <a:p>
            <a:pPr fontAlgn="base"/>
            <a:endParaRPr lang="en-GB" sz="1200" dirty="0">
              <a:solidFill>
                <a:srgbClr val="000000"/>
              </a:solidFill>
              <a:latin typeface="Arial" panose="020B0604020202020204" pitchFamily="34" charset="0"/>
              <a:sym typeface="Arial"/>
            </a:endParaRPr>
          </a:p>
          <a:p>
            <a:pPr fontAlgn="base"/>
            <a:r>
              <a:rPr lang="en-GB" sz="1600" b="1" dirty="0" smtClean="0">
                <a:solidFill>
                  <a:srgbClr val="002588"/>
                </a:solidFill>
                <a:latin typeface="Arial" panose="020B0604020202020204" pitchFamily="34" charset="0"/>
                <a:cs typeface="Arial" panose="020B0604020202020204" pitchFamily="34" charset="0"/>
                <a:sym typeface="Arial"/>
              </a:rPr>
              <a:t>Learning from Incidents</a:t>
            </a:r>
          </a:p>
          <a:p>
            <a:pPr fontAlgn="base"/>
            <a:r>
              <a:rPr lang="en-GB" sz="1400" u="sng" dirty="0" smtClean="0">
                <a:solidFill>
                  <a:srgbClr val="0462C1"/>
                </a:solidFill>
                <a:latin typeface="Arial" panose="020B0604020202020204" pitchFamily="34" charset="0"/>
              </a:rPr>
              <a:t>Allergy Status Reconciliation on admission</a:t>
            </a:r>
          </a:p>
          <a:p>
            <a:pPr algn="just" fontAlgn="base"/>
            <a:r>
              <a:rPr lang="en-GB" sz="1200" dirty="0" smtClean="0">
                <a:latin typeface="Arial" panose="020B0604020202020204" pitchFamily="34" charset="0"/>
                <a:cs typeface="Arial" panose="020B0604020202020204" pitchFamily="34" charset="0"/>
                <a:sym typeface="Arial"/>
              </a:rPr>
              <a:t>A patient was admitted to the ward and the allergy status from her previous admission </a:t>
            </a:r>
            <a:r>
              <a:rPr lang="en-GB" sz="1200">
                <a:latin typeface="Arial" panose="020B0604020202020204" pitchFamily="34" charset="0"/>
                <a:cs typeface="Arial" panose="020B0604020202020204" pitchFamily="34" charset="0"/>
                <a:sym typeface="Arial"/>
              </a:rPr>
              <a:t>of </a:t>
            </a:r>
            <a:r>
              <a:rPr lang="en-GB" sz="1200" smtClean="0">
                <a:latin typeface="Arial" panose="020B0604020202020204" pitchFamily="34" charset="0"/>
                <a:cs typeface="Arial" panose="020B0604020202020204" pitchFamily="34" charset="0"/>
                <a:sym typeface="Arial"/>
              </a:rPr>
              <a:t>‘</a:t>
            </a:r>
            <a:r>
              <a:rPr lang="en-GB" sz="1200">
                <a:latin typeface="Arial" panose="020B0604020202020204" pitchFamily="34" charset="0"/>
                <a:cs typeface="Arial" panose="020B0604020202020204" pitchFamily="34" charset="0"/>
                <a:sym typeface="Arial"/>
              </a:rPr>
              <a:t>N</a:t>
            </a:r>
            <a:r>
              <a:rPr lang="en-GB" sz="1200" smtClean="0">
                <a:latin typeface="Arial" panose="020B0604020202020204" pitchFamily="34" charset="0"/>
                <a:cs typeface="Arial" panose="020B0604020202020204" pitchFamily="34" charset="0"/>
                <a:sym typeface="Arial"/>
              </a:rPr>
              <a:t>KDA</a:t>
            </a:r>
            <a:r>
              <a:rPr lang="en-GB" sz="1200" dirty="0">
                <a:latin typeface="Arial" panose="020B0604020202020204" pitchFamily="34" charset="0"/>
                <a:cs typeface="Arial" panose="020B0604020202020204" pitchFamily="34" charset="0"/>
                <a:sym typeface="Arial"/>
              </a:rPr>
              <a:t>’ </a:t>
            </a:r>
            <a:r>
              <a:rPr lang="en-GB" sz="1200" dirty="0" smtClean="0">
                <a:latin typeface="Arial" panose="020B0604020202020204" pitchFamily="34" charset="0"/>
                <a:cs typeface="Arial" panose="020B0604020202020204" pitchFamily="34" charset="0"/>
                <a:sym typeface="Arial"/>
              </a:rPr>
              <a:t> was automatically pulled across to her current electronic drug chart. However, since the patient's last admission a new allergy/reaction had been documented in her medical record. At the beginning of every admission the allergy status MUST be confirmed by the clinician and the drug chart/patient record updated. Unfortunately, in this case, this didn’t happen. The patient had an allergy to haloperidol causing Neuroleptic Malignant Syndrome (a life threatening reaction). The patient’s allergy status on the drug chart wasn’t updated and she was prescribed haloperidol; </a:t>
            </a:r>
            <a:r>
              <a:rPr lang="en-GB" sz="1200" dirty="0">
                <a:latin typeface="Arial" panose="020B0604020202020204" pitchFamily="34" charset="0"/>
                <a:cs typeface="Arial" panose="020B0604020202020204" pitchFamily="34" charset="0"/>
                <a:sym typeface="Arial"/>
              </a:rPr>
              <a:t>s</a:t>
            </a:r>
            <a:r>
              <a:rPr lang="en-GB" sz="1200" dirty="0" smtClean="0">
                <a:latin typeface="Arial" panose="020B0604020202020204" pitchFamily="34" charset="0"/>
                <a:cs typeface="Arial" panose="020B0604020202020204" pitchFamily="34" charset="0"/>
                <a:sym typeface="Arial"/>
              </a:rPr>
              <a:t>he was administered a haloperidol depot injection twice as an inpatient. At the 72 hour discharge follow up, the patient reported serious side effects. An ambulance was called and the patient was admitted to general hospital. </a:t>
            </a:r>
          </a:p>
          <a:p>
            <a:pPr lvl="0"/>
            <a:r>
              <a:rPr lang="en-GB" sz="1200" dirty="0">
                <a:solidFill>
                  <a:srgbClr val="5B9BD5">
                    <a:lumMod val="75000"/>
                  </a:srgbClr>
                </a:solidFill>
                <a:latin typeface="Arial" panose="020B0604020202020204" pitchFamily="34" charset="0"/>
                <a:cs typeface="Arial" panose="020B0604020202020204" pitchFamily="34" charset="0"/>
              </a:rPr>
              <a:t>Learning and Practice Points</a:t>
            </a:r>
          </a:p>
          <a:p>
            <a:pPr marL="171450" lvl="0" indent="-171450" algn="just">
              <a:buFontTx/>
              <a:buChar char="-"/>
            </a:pPr>
            <a:r>
              <a:rPr lang="en-GB" sz="1200" dirty="0" smtClean="0">
                <a:solidFill>
                  <a:prstClr val="black"/>
                </a:solidFill>
                <a:latin typeface="Arial" panose="020B0604020202020204" pitchFamily="34" charset="0"/>
                <a:cs typeface="Arial" panose="020B0604020202020204" pitchFamily="34" charset="0"/>
              </a:rPr>
              <a:t>The allergy status must be confirmed by the doctor for every new admission as part of the medicines reconciliation process.</a:t>
            </a:r>
          </a:p>
          <a:p>
            <a:pPr marL="171450" lvl="0" indent="-171450" algn="just">
              <a:buFontTx/>
              <a:buChar char="-"/>
            </a:pPr>
            <a:r>
              <a:rPr lang="en-GB" sz="1200" dirty="0" smtClean="0">
                <a:solidFill>
                  <a:prstClr val="black"/>
                </a:solidFill>
                <a:latin typeface="Arial" panose="020B0604020202020204" pitchFamily="34" charset="0"/>
                <a:cs typeface="Arial" panose="020B0604020202020204" pitchFamily="34" charset="0"/>
              </a:rPr>
              <a:t>The ward pharmacy team will undertake a secondary check and should follow up any discrepancies. </a:t>
            </a:r>
          </a:p>
          <a:p>
            <a:pPr marL="171450" lvl="0" indent="-171450" algn="just">
              <a:buFontTx/>
              <a:buChar char="-"/>
            </a:pPr>
            <a:r>
              <a:rPr lang="en-GB" sz="1200" dirty="0" smtClean="0">
                <a:solidFill>
                  <a:prstClr val="black"/>
                </a:solidFill>
                <a:latin typeface="Arial" panose="020B0604020202020204" pitchFamily="34" charset="0"/>
                <a:cs typeface="Arial" panose="020B0604020202020204" pitchFamily="34" charset="0"/>
              </a:rPr>
              <a:t>There is an EPMA prompt on the system to confirm the allergy which should not be ignored.</a:t>
            </a:r>
            <a:endParaRPr lang="en-GB" sz="1200" dirty="0">
              <a:solidFill>
                <a:srgbClr val="000000"/>
              </a:solidFill>
              <a:latin typeface="Arial" panose="020B0604020202020204" pitchFamily="34" charset="0"/>
            </a:endParaRPr>
          </a:p>
        </p:txBody>
      </p:sp>
      <p:pic>
        <p:nvPicPr>
          <p:cNvPr id="22" name="Picture 21"/>
          <p:cNvPicPr>
            <a:picLocks noChangeAspect="1"/>
          </p:cNvPicPr>
          <p:nvPr/>
        </p:nvPicPr>
        <p:blipFill>
          <a:blip r:embed="rId8"/>
          <a:stretch>
            <a:fillRect/>
          </a:stretch>
        </p:blipFill>
        <p:spPr>
          <a:xfrm>
            <a:off x="3746605" y="-12370"/>
            <a:ext cx="1920406" cy="869107"/>
          </a:xfrm>
          <a:prstGeom prst="rect">
            <a:avLst/>
          </a:prstGeom>
        </p:spPr>
      </p:pic>
      <p:pic>
        <p:nvPicPr>
          <p:cNvPr id="25" name="Picture 24"/>
          <p:cNvPicPr>
            <a:picLocks noChangeAspect="1"/>
          </p:cNvPicPr>
          <p:nvPr/>
        </p:nvPicPr>
        <p:blipFill>
          <a:blip r:embed="rId9"/>
          <a:stretch>
            <a:fillRect/>
          </a:stretch>
        </p:blipFill>
        <p:spPr>
          <a:xfrm>
            <a:off x="5667013" y="2339"/>
            <a:ext cx="1892662" cy="854399"/>
          </a:xfrm>
          <a:prstGeom prst="rect">
            <a:avLst/>
          </a:prstGeom>
        </p:spPr>
      </p:pic>
      <p:sp>
        <p:nvSpPr>
          <p:cNvPr id="28" name="Rectangle 27"/>
          <p:cNvSpPr/>
          <p:nvPr/>
        </p:nvSpPr>
        <p:spPr>
          <a:xfrm>
            <a:off x="18579" y="1171626"/>
            <a:ext cx="3092513" cy="338554"/>
          </a:xfrm>
          <a:prstGeom prst="rect">
            <a:avLst/>
          </a:prstGeom>
        </p:spPr>
        <p:txBody>
          <a:bodyPr wrap="none">
            <a:spAutoFit/>
          </a:bodyPr>
          <a:lstStyle/>
          <a:p>
            <a:r>
              <a:rPr lang="en-GB" sz="1600" b="1" dirty="0" smtClean="0">
                <a:solidFill>
                  <a:schemeClr val="bg1"/>
                </a:solidFill>
                <a:latin typeface="Arial" panose="020B0604020202020204" pitchFamily="34" charset="0"/>
                <a:cs typeface="Arial" panose="020B0604020202020204" pitchFamily="34" charset="0"/>
              </a:rPr>
              <a:t>ELFT Medicines Safety Group</a:t>
            </a:r>
            <a:endParaRPr lang="en-GB" sz="1600" b="1" dirty="0">
              <a:solidFill>
                <a:schemeClr val="bg1"/>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rotWithShape="1">
          <a:blip r:embed="rId10"/>
          <a:srcRect l="18369" t="3149" b="8636"/>
          <a:stretch/>
        </p:blipFill>
        <p:spPr>
          <a:xfrm>
            <a:off x="137017" y="4136883"/>
            <a:ext cx="1825898" cy="1566809"/>
          </a:xfrm>
          <a:prstGeom prst="rect">
            <a:avLst/>
          </a:prstGeom>
        </p:spPr>
      </p:pic>
      <p:pic>
        <p:nvPicPr>
          <p:cNvPr id="4" name="Picture 3"/>
          <p:cNvPicPr>
            <a:picLocks noChangeAspect="1"/>
          </p:cNvPicPr>
          <p:nvPr/>
        </p:nvPicPr>
        <p:blipFill>
          <a:blip r:embed="rId11"/>
          <a:stretch>
            <a:fillRect/>
          </a:stretch>
        </p:blipFill>
        <p:spPr>
          <a:xfrm>
            <a:off x="1920586" y="4136883"/>
            <a:ext cx="1695258" cy="1566809"/>
          </a:xfrm>
          <a:prstGeom prst="rect">
            <a:avLst/>
          </a:prstGeom>
        </p:spPr>
      </p:pic>
      <p:graphicFrame>
        <p:nvGraphicFramePr>
          <p:cNvPr id="21" name="Object 20"/>
          <p:cNvGraphicFramePr>
            <a:graphicFrameLocks noChangeAspect="1"/>
          </p:cNvGraphicFramePr>
          <p:nvPr>
            <p:extLst>
              <p:ext uri="{D42A27DB-BD31-4B8C-83A1-F6EECF244321}">
                <p14:modId xmlns:p14="http://schemas.microsoft.com/office/powerpoint/2010/main" val="1359871246"/>
              </p:ext>
            </p:extLst>
          </p:nvPr>
        </p:nvGraphicFramePr>
        <p:xfrm>
          <a:off x="212725" y="10143655"/>
          <a:ext cx="762396" cy="672391"/>
        </p:xfrm>
        <a:graphic>
          <a:graphicData uri="http://schemas.openxmlformats.org/presentationml/2006/ole">
            <mc:AlternateContent xmlns:mc="http://schemas.openxmlformats.org/markup-compatibility/2006">
              <mc:Choice xmlns:v="urn:schemas-microsoft-com:vml" Requires="v">
                <p:oleObj spid="_x0000_s1059" name="Acrobat Document" showAsIcon="1" r:id="rId12" imgW="914400" imgH="806400" progId="AcroExch.Document.DC">
                  <p:embed/>
                </p:oleObj>
              </mc:Choice>
              <mc:Fallback>
                <p:oleObj name="Acrobat Document" showAsIcon="1" r:id="rId12" imgW="914400" imgH="806400" progId="AcroExch.Document.DC">
                  <p:embed/>
                  <p:pic>
                    <p:nvPicPr>
                      <p:cNvPr id="0" name=""/>
                      <p:cNvPicPr/>
                      <p:nvPr/>
                    </p:nvPicPr>
                    <p:blipFill>
                      <a:blip r:embed="rId13"/>
                      <a:stretch>
                        <a:fillRect/>
                      </a:stretch>
                    </p:blipFill>
                    <p:spPr>
                      <a:xfrm>
                        <a:off x="212725" y="10143655"/>
                        <a:ext cx="762396" cy="672391"/>
                      </a:xfrm>
                      <a:prstGeom prst="rect">
                        <a:avLst/>
                      </a:prstGeom>
                    </p:spPr>
                  </p:pic>
                </p:oleObj>
              </mc:Fallback>
            </mc:AlternateContent>
          </a:graphicData>
        </a:graphic>
      </p:graphicFrame>
      <p:sp>
        <p:nvSpPr>
          <p:cNvPr id="17" name="AutoShape 14" descr="Prescription Bags, White with a Block Bott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4" name="Picture 23"/>
          <p:cNvPicPr>
            <a:picLocks noChangeAspect="1"/>
          </p:cNvPicPr>
          <p:nvPr/>
        </p:nvPicPr>
        <p:blipFill rotWithShape="1">
          <a:blip r:embed="rId14"/>
          <a:srcRect l="18868" t="1084" r="15337" b="5397"/>
          <a:stretch/>
        </p:blipFill>
        <p:spPr>
          <a:xfrm>
            <a:off x="4766143" y="3723284"/>
            <a:ext cx="1161903" cy="1149920"/>
          </a:xfrm>
          <a:prstGeom prst="rect">
            <a:avLst/>
          </a:prstGeom>
        </p:spPr>
      </p:pic>
      <p:pic>
        <p:nvPicPr>
          <p:cNvPr id="30" name="Picture 29"/>
          <p:cNvPicPr>
            <a:picLocks noChangeAspect="1"/>
          </p:cNvPicPr>
          <p:nvPr/>
        </p:nvPicPr>
        <p:blipFill rotWithShape="1">
          <a:blip r:embed="rId15"/>
          <a:srcRect l="32620" t="13906" r="32292" b="3097"/>
          <a:stretch/>
        </p:blipFill>
        <p:spPr>
          <a:xfrm>
            <a:off x="6099757" y="3723284"/>
            <a:ext cx="1077869" cy="1149920"/>
          </a:xfrm>
          <a:prstGeom prst="rect">
            <a:avLst/>
          </a:prstGeom>
        </p:spPr>
      </p:pic>
    </p:spTree>
    <p:extLst>
      <p:ext uri="{BB962C8B-B14F-4D97-AF65-F5344CB8AC3E}">
        <p14:creationId xmlns:p14="http://schemas.microsoft.com/office/powerpoint/2010/main" val="357891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407573" y="17230"/>
            <a:ext cx="7967248" cy="1400430"/>
            <a:chOff x="-369743" y="0"/>
            <a:chExt cx="7227743" cy="1112524"/>
          </a:xfrm>
        </p:grpSpPr>
        <p:sp>
          <p:nvSpPr>
            <p:cNvPr id="5" name="Title 2">
              <a:extLst>
                <a:ext uri="{FF2B5EF4-FFF2-40B4-BE49-F238E27FC236}">
                  <a16:creationId xmlns:a16="http://schemas.microsoft.com/office/drawing/2014/main" id="{2ED69F15-91AD-4643-85A0-FACDF68EF5A7}"/>
                </a:ext>
              </a:extLst>
            </p:cNvPr>
            <p:cNvSpPr txBox="1">
              <a:spLocks/>
            </p:cNvSpPr>
            <p:nvPr/>
          </p:nvSpPr>
          <p:spPr>
            <a:xfrm>
              <a:off x="762310" y="87084"/>
              <a:ext cx="2517919" cy="1025440"/>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en-US" sz="5400" b="1" dirty="0">
                  <a:solidFill>
                    <a:schemeClr val="bg1"/>
                  </a:solidFill>
                  <a:latin typeface="Arial" panose="020B0604020202020204" pitchFamily="34" charset="0"/>
                  <a:cs typeface="Arial" panose="020B0604020202020204" pitchFamily="34" charset="0"/>
                </a:rPr>
                <a:t>MIST</a:t>
              </a:r>
            </a:p>
          </p:txBody>
        </p:sp>
        <p:sp>
          <p:nvSpPr>
            <p:cNvPr id="7" name="Rectangle 6"/>
            <p:cNvSpPr/>
            <p:nvPr/>
          </p:nvSpPr>
          <p:spPr>
            <a:xfrm>
              <a:off x="0" y="0"/>
              <a:ext cx="6858000" cy="925938"/>
            </a:xfrm>
            <a:prstGeom prst="rect">
              <a:avLst/>
            </a:prstGeom>
            <a:solidFill>
              <a:srgbClr val="1E5EA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Rectangle 10"/>
            <p:cNvSpPr/>
            <p:nvPr/>
          </p:nvSpPr>
          <p:spPr>
            <a:xfrm>
              <a:off x="-369743" y="583959"/>
              <a:ext cx="4463464" cy="338554"/>
            </a:xfrm>
            <a:prstGeom prst="rect">
              <a:avLst/>
            </a:prstGeom>
          </p:spPr>
          <p:txBody>
            <a:bodyPr wrap="square">
              <a:spAutoFit/>
            </a:bodyPr>
            <a:lstStyle/>
            <a:p>
              <a:pPr algn="ctr"/>
              <a:r>
                <a:rPr lang="en-GB" sz="1600" b="1" dirty="0">
                  <a:solidFill>
                    <a:schemeClr val="bg1"/>
                  </a:solidFill>
                  <a:latin typeface="Arial" panose="020B0604020202020204" pitchFamily="34" charset="0"/>
                  <a:cs typeface="Arial" panose="020B0604020202020204" pitchFamily="34" charset="0"/>
                </a:rPr>
                <a:t>Medication Information and Safety Tips</a:t>
              </a:r>
            </a:p>
          </p:txBody>
        </p:sp>
      </p:grpSp>
      <p:sp>
        <p:nvSpPr>
          <p:cNvPr id="3" name="AutoShape 2" descr="data:image/png;base64,%20iVBORw0KGgoAAAANSUhEUgAAAEIAAAAxCAYAAABu4n+HAAAAAXNSR0IArs4c6QAAAARnQU1BAACxjwv8YQUAAAAJcEhZcwAADsMAAA7DAcdvqGQAABGmSURBVGhDzZrZj1zXccar93WWnn1IcQVFkTQtw5HsIEpkG0LiJYBfEiDwiwEbAZK85E/IW54C5Dl5CGAYyGuQpwAGYgQIgkSKQYcMKS4TUxI1HHK4DDmcmV5vb/l+1XNGd1rdTRKylBR5eO89S52q71TVqXOaiWvXrv0kmUwalEgk/AmFuvCEQnu8LtCktkn0sv0/C/V6vf23T1Pi/fff76NEKF4Ze75IHTSpbhK9SJ9fB/X7/f230fTFLccQAcAXBQL0vLmSwwKNe38R+ixjP296aYsIA1AkPvh5jF6G/r+BBE10DQSOl0ABlGFwPi/gvgj6FBDDSo+iSe2HAFC/VCZt6VzG0vn9ovdUNuX1lGQ6ZQntHAc8Gf5/gGHi+vXrB7uGV0x4R8l4XaD49/B7VG9Zr9M1atEvjE+kkpZKpQRE0pKZATC8J5Kap9c/VExl0tb3MjTOUg+AgMKeHr6D0OE9UPx9FNGelKLP7j+xS3//r7b34JklUEjsU6m0ZbIZyxaylisXLD9dtMJs2Yoq+dmivguWUVu6qJJX0XtGlpTKpZ1vX4A4QOijf7rtrgP9ojQWiBs3bhwAwTP+Puo5jpggPgnC/+pfrtnP/+ofrP605iCnVJ+UFaSSKUun5TK8C5i0SjY7UDxbylthrmSFygCY3AylYDkBlHVwAEUuVlCRi2Wm8pYp5hyU0SoeprFA3Lx501viCseVHv4epsC419dKIUpCpi7zzpZy9u9/+zN77+/+2RKqTgFEQq6gZ5I+/OknLF8uWmluyqwjHlpdd4OO3EBtKVlVQjEEl0nJffICJD9XdjCYqy9LWH3zlJ3+zpfcYiTCWEUDjWs/FCyHFQ7fhwarDrNHMF8ZCZXIJN1E69s121nfskc3NuzOu2t27+qdA6VMD0GqCaWgeKQEBtbA06Q/ARMryslViovTNn101sorM3IVWYgsI5PLWjfqqnS8dGqRPbn1wDb+4wOLdls+fiDe+EWbRIcsIjAZfkLeLgCEipTu2N7mM9v5cMt27z211nbTeo22tZtta9YaVt3btb3qnj29+8giCXzm7YtafbP2TsNyMv12NTKL+h4sO7wDkhRJs4NojiQ7Shp5Ur7qCYFFEE2oLjtV1AKoXnLs3H1CRmjf/Ms/tPlzKw4QNMkqxrUdABE//BwAoboUkVwConxjp2qbv/zY7r/7gdUe7Eoh7QjN7sDM1RdzbUZN2xUQ9b6UJvApFiycWPE40G12rFDOC7SuXKfgdf1uT76uNq02z6geWbRd9wCYzue08i23wJ76SWuXjR2kJxfqNCNrCdy3/+L7duybZ+Va6iOaBAQ0qt2BiFvAJyDoKeWinbo1tqr27OMtu3vjI3tw+Y51H7TcMlJSMqMgly3kXNhkOWutbtOePNqy4qmKXfjeG5ZTe7+jviggQQmQ3UZnPx6IjepQuiuLAniA6QhgSaCdI2PdVk+A5q2hgMuc7UbLWrtNX4RWrWnbd7bs9R++ZV/9k28olqS9z2cCIg4Cm36z2rBHVzZs5+ZD21t/ajub27b5cNOidssWCnOD/T+paO+JkYKXePfzCbnFnj16sGnHvnXO3vrj77hL9KKe1R/uupnnigU3Z5T3PIJ4gwLM7Uz6bl3dluKALMhBUmnvtTwOqYPXtWUNkaxl7962zZ9dsa/86G1LaSch2P5agXi6uWXXf/qeNda2NbCnSRv2cOexRcmOLZUWPegR9bEGgiZRu5vqWa1Zt92oaqffuWAXfvcNd5uEVr71rOaKD5IoYgCrL4FkAYMkSq9SXjbvMYKMk3whkRJoqifpQny3VHXGNTJys44SNilgyxeOyoWJYaMVDTSu7ZPAECNBYknQLbIbdDzrY4/PZWTmYtTudTyir75x0lZUln/jhM2eWbRUSZahxU1PZ216dc63zGi37uYeyZw7Cqbw49tnEa+U4oLvGMoRyBvYMcgj8hUVbZcZgZwpZb1fcWnKSquzek5baXnGigslm3ql4u+u33NAmEQjgYBZXtG9dKxilidCUyfRZQH4ebcdeaKTlHA0+B6/VLa5Lx2xI79z2k68fc5mVuZcsIwsBkvLKunJKPhh9gRFXAKegMMW28bvtcO0Ze6AFu01fBdwxTQm6ZmlS6expOQpH4fb0CfsGM+jA6sfIr+PgIaRzKQzQn/aUlPKE2SGmKanw/Nlm3/9FVu8eNRWvn7SjnzjVVt887jNvLpoheWypcpSWKU4XXLLAgBPqJRWY1nkDC1F+qZyjqae3ZYqZCG9LjGDHWFwrsA1IKTqq63T0A6h3aR2/5nVt/YGbWqEN706rWisknEaZzGH8oj4Fkrl5vo9u/mT/7Tees0q55atqUB5f2vTzv/+G3bszHH39UjKaEtQYqiEaq9qjx9uafVSdubCWV91dglPowCTrZjkSuT/CgB4JEnIfPU1L0BopZGHgNgnIaOzGnNyHcAUbA4ssStkk2SrU3IRMtxJNA6IQ65Bp9CRucsL05adL3iiRJAjFZ4+UrHsrFJdWQYrT4AigLHP9+GmRS8oR6A/1O50rN3Xiia1LQrebkpzZMVdYJniUD+nHEGJUkYpeVb82Co9RkhpfL9Mhqm4MHW0YjklU8QLDmWS1v9CyIwVdeQmwxY+TvFhGhkjAuWyOZt+bdGO/t5ZW3j9qM2fX7W540tirkllrr0Wez9xYxAAqZMklivkXaCu6uqNhjXqdWs2W9Zo6l3f1arcotFUm3IU1bXUFgkwLAh+Ubdtrb4y1T4gytYEImC2opa1I9UzX1iwfcWxhA7y7H9Dw2BMAmVssITSOiVOn5q3o+8IiK++YrOnF23u5LIEUfSXQG76Cnz4dU1+u6vjdnVrx3I6F0C9nsDSSiGb84TtvqAdtWF2Dpjeo0huoHZ4RS0BA3B1gaQEql4bANlWkG6qraXigArIZlPpvcbAvz0ERJwmgQCNBCIww+9KCnq9jHxQuwe5ghZH2Z0ivRT0b7kGeURBW1m+Uhxse4WCT4yFwIvAy0oTg9hSeXJCTQroQPRvAYamxss7shCQ4Y8jpvm6bv5KtFQiLEOFJkIb43taIEAZB8YkmmgRMCxIKVampzQZpQvy045WhlX0/V++nZnJe3qdEFicHtPKNP08IHP1LHE/gLla4u33EALB59EczIPsfHsOozEpjt960gZ4Dgh/xQvXoD6fyznfYBHEKfKUFyXGhDIxRkBcmHSUQPVUXFBZSVM5focorz9qsbZ8ek+p9fbOMxcQBfx+Qv19MfVOPQBw0KLd20R+mFJbVslaVjuBckwlbrKwnAKyFM3n8nI1BVIubkjnNZ6DHPywDGJNl9gkdsSkjqyEtpelZBCIZ3iHwjc3SdwFNOSLWhrlBXn/xixRoq5AiL/i4009i7IgVjBYA4p7IYeQgMzANPB28xcRi7AuziCezosXBdc66NcfKOe8kElgOVD5QWCmH4Ag1/OACLrF6bkWgTKlUsmq9Rp6KBXO2MxSRVE+cpN0c+RgJCG6EniqXHalsJyDKzkE1wENs8esPdjuC+4CiS91uFO/hxIqqqeOYBhKS6Um4OvaaQCK8YDkfBxiWYX4k5y9rFU8FwgI0ySQMQEyZnTuqNaqknVwYEIYtjaQoi9CACCFWIKgkZQip2AMuwl1WA4EOFgQzN0CugJLfQe5wcAl253BeMb5ziJ5fGtuCSBllWGFO+JFGQfEsCUEckloDANHdcQMuT1i6wpC7imLRCAWwoHQNpcVCCRSHjsUN+j7iRL6VvEjuOq4n+A2G3/H3LPsLJqLsb4jAIT6+aoDmvrAe9BfrgQfAeXOpjw76E3swkJZoJehQzFiFFHPISenA1PN3UMT6C9xgdWFMGH2+FKx5NGeesBBIVZHjuKAeaAULwJfRjHDp/R6rukUQ0Qo5/GHXUduxxbL5U5WiwEYWBnKk0X6wuiJtQ2u+FWwIh3bx6gzlg5cIw6EM4x9M3lOQQkzxP8Rui1zBAAmHgDRtrmVeb+Gz04VPB0uVaZ0lC5arqzDmvKR2Xmly9NlK+qbLRYl3XVUkJwZXXmdXYgxEG24JK5JnNjZ3ZWVqKewDTkJQHmFCB4d5NKY/SqnYZ3iRL3/wMMHDAON8q9arWb37t6zhdl529vZMx3W7MLF856Gr6+v28PNB7aaXrC58qxbhXzAD0j8vMdJkvuEfLEwOILrnOEXtHqSlHGkJpD6gYvgKyW4jSIOkEUCNt9sjwA+PTXlpk9/CNmDohRcubI6N7jM2e8zCQToAAiUjwMwDAZCbWxsWDYhX+4n7NatWza/sGDLi4t2R0Bs3l633rvblovkwyiIT0vJtOIABSA4MWZQPE8f1fHk16z84Acbvrmg8V+61J4oCDDGkcHiSooF+L87x74reL7Cu5dB7kJaNi/rBOCg6Cgg4nXPBSJ0xmfv37/v94TTpSm7eWtNnXp26sQp+/juut29dNv6721bpo0FDDJCTB83Ip0ebKmDORAU9uE9qdOn/zCMtexbkD91PGdVOeb7u4ACLLco9eX2KoBEP35f8R+VxXf51Kofy5F+FAjQSwERiEGPHz+27a2nVpmq2O1f3VYm+dRe//JX7MP1j2zj52uWulFXvjAQBB9n5QiOzkuzOEfxQXn/y8xD86BYYaHst9Vc7bd12EJBLpMHvxlqEMDgbgCuQIsbAjQRj/mY48TXz9rXfvyOgBuk+8MUB4H3kf+HCoq/Q3SuVquKExtWypbs8cNHdvvDD+z88bO2dvWGFdsZW87Pk0/7xQoXs1yq6BQ9SHIa3EorF4mU/Eiwntq5rCEmeOHaTf2IK1PHKr7CXMygfFrnGE6WUbWurbRnew+3bf7Mql/nAQTQwqO917Tqwx0HYvb4ov3B3/ypX+Z4/hOjOAjQISCgOBhxIMJA4sSdjz6yVD9lUSOy//rFJev84ok92962r/3gW3b+N7/skRx3QEBur1HYV0S+zcGtp33eV7qqrU88uKPkly9cLqo2rc1/I5BSrHKkMw1mIzi1eyj11uGPS6LGdtVmji9Ya7fh8cXdguDZ7tnjtXuDwC+R/+inf26L544csohRIED898JPWUT8SUdHTO9EcwJmfbdm6UTarl25ao//cc06Ww1buHjEVi+esPmTyzZ3csnKS7OWVSDEhEmcOGvAg5X3qzhWcf8dyxm8s1sIKAHSokhRfsTh/1jgIoCPVXVlHYBFvsBqcynk+khfXIoPfkD6rT/7rp347dcOdBimeN0BEP6hZyjhGwoDeG5tbdnmxn3LJXP23/92yaqXH9nq1KLlVspWWp2xKa7VVmattDCjI/tgu+TM4b9nUPBn/Fqs2Q5JvgaC+hROKAYogMP5hZ3CgXKl1VEu5Vss7bgb7e6KWjDFEHdL9Zk/sWzLrx11ixgGIv7Ne+Lq1asORMgjRgERCIacNtdurtnGz27YB9f+x1bPnbDv/vD7lvWLVbmMzD4/pRMhriGl+RXLL28IYmIHR1JnJg8CBqFcIO+hb3YZrx0iunqDxvHiZr8/Rtv6/pvLzpy5Qu6Qa0BhPii8HwAxDED8PRCDiBMfKk68+9f/ZJvv37Gli8fszW+/ZZlUxuZPrVjl2IJlp/Me9LjKA2D3X42lBKEOBIjxP9BcTb7d7n8GOtR3n7xOZVzfME+cQl28zc8a8RIo/h4nUJ6embbS6TkrzpT94oTb68opxQW5RKFS8p8BfY9XfEDCOG8EpMDH3UUKh/eDuwtZkd9ihXq+VcJ3vDCeg1zgG8ooGtYxEHWJK1euHLKI4QKFJ8SKcgRf++V1ix7UbfXVV2zp5IrNLM25YKHvuEkDxXlCw9+BxtU/j4bnHvcdnonLly8fAiLEinjMiD8hAtWuDj/8CDyjg1RaR2hWJdA4AOI8oOHvOE1qG0Xj5oTibaPeeSZZ4VCoiJfQKf6EMNNKpWLTczpgkUmqbpjPi9CkfrSFMonG9Rk1flS/QL7s8UFBkbhCw0+IFfPb5aG+gYa/oRetGyb6jCujaFR9vC4+PtQnLl269CNe8G8ouAQUAtIwxfvEaVTfYXqRPp8H4c7D9Emd2f8C3A7cSpriLVg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Rectangle 5"/>
          <p:cNvSpPr/>
          <p:nvPr/>
        </p:nvSpPr>
        <p:spPr>
          <a:xfrm>
            <a:off x="7720208" y="1733969"/>
            <a:ext cx="3762789" cy="553998"/>
          </a:xfrm>
          <a:prstGeom prst="rect">
            <a:avLst/>
          </a:prstGeom>
        </p:spPr>
        <p:txBody>
          <a:bodyPr wrap="square">
            <a:spAutoFit/>
          </a:bodyPr>
          <a:lstStyle/>
          <a:p>
            <a:r>
              <a:rPr lang="en-GB" dirty="0"/>
              <a:t> </a:t>
            </a:r>
          </a:p>
          <a:p>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17" name="TextBox 16"/>
          <p:cNvSpPr txBox="1"/>
          <p:nvPr/>
        </p:nvSpPr>
        <p:spPr>
          <a:xfrm>
            <a:off x="585113" y="1417660"/>
            <a:ext cx="45719" cy="369332"/>
          </a:xfrm>
          <a:prstGeom prst="rect">
            <a:avLst/>
          </a:prstGeom>
          <a:noFill/>
        </p:spPr>
        <p:txBody>
          <a:bodyPr wrap="square" rtlCol="0">
            <a:spAutoFit/>
          </a:bodyPr>
          <a:lstStyle/>
          <a:p>
            <a:endParaRPr lang="en-GB" dirty="0"/>
          </a:p>
        </p:txBody>
      </p:sp>
      <p:sp>
        <p:nvSpPr>
          <p:cNvPr id="18" name="TextBox 17"/>
          <p:cNvSpPr txBox="1"/>
          <p:nvPr/>
        </p:nvSpPr>
        <p:spPr>
          <a:xfrm>
            <a:off x="517525" y="3930650"/>
            <a:ext cx="45719" cy="369332"/>
          </a:xfrm>
          <a:prstGeom prst="rect">
            <a:avLst/>
          </a:prstGeom>
          <a:noFill/>
        </p:spPr>
        <p:txBody>
          <a:bodyPr wrap="square" rtlCol="0">
            <a:spAutoFit/>
          </a:bodyPr>
          <a:lstStyle/>
          <a:p>
            <a:endParaRPr lang="en-GB" dirty="0"/>
          </a:p>
        </p:txBody>
      </p:sp>
      <p:sp>
        <p:nvSpPr>
          <p:cNvPr id="22" name="TextBox 21"/>
          <p:cNvSpPr txBox="1"/>
          <p:nvPr/>
        </p:nvSpPr>
        <p:spPr>
          <a:xfrm>
            <a:off x="137958" y="1178477"/>
            <a:ext cx="7278021" cy="9101949"/>
          </a:xfrm>
          <a:prstGeom prst="rect">
            <a:avLst/>
          </a:prstGeom>
          <a:noFill/>
        </p:spPr>
        <p:txBody>
          <a:bodyPr wrap="square" lIns="91440" tIns="45720" rIns="91440" bIns="45720" numCol="2" spcCol="180000" rtlCol="0" anchor="t">
            <a:noAutofit/>
          </a:bodyPr>
          <a:lstStyle/>
          <a:p>
            <a:r>
              <a:rPr lang="en-GB" sz="1400" b="1" u="sng" dirty="0" smtClean="0">
                <a:solidFill>
                  <a:srgbClr val="0462C1"/>
                </a:solidFill>
                <a:latin typeface="Arial" panose="020B0604020202020204" pitchFamily="34" charset="0"/>
              </a:rPr>
              <a:t>Depot Injection Administration Errors</a:t>
            </a:r>
          </a:p>
          <a:p>
            <a:pPr algn="just">
              <a:spcAft>
                <a:spcPts val="0"/>
              </a:spcAft>
            </a:pPr>
            <a:r>
              <a:rPr lang="en-GB" sz="1200" b="1" u="sng" dirty="0" smtClean="0">
                <a:solidFill>
                  <a:prstClr val="black"/>
                </a:solidFill>
                <a:latin typeface="Arial" panose="020B0604020202020204" pitchFamily="34" charset="0"/>
                <a:cs typeface="Arial" panose="020B0604020202020204" pitchFamily="34" charset="0"/>
                <a:sym typeface="Arial"/>
              </a:rPr>
              <a:t>Example 1</a:t>
            </a:r>
            <a:r>
              <a:rPr lang="en-GB" sz="1200" dirty="0" smtClean="0">
                <a:solidFill>
                  <a:prstClr val="black"/>
                </a:solidFill>
                <a:latin typeface="Arial" panose="020B0604020202020204" pitchFamily="34" charset="0"/>
                <a:cs typeface="Arial" panose="020B0604020202020204" pitchFamily="34" charset="0"/>
                <a:sym typeface="Arial"/>
              </a:rPr>
              <a:t>: Depot injection administered in accordance with the details on the team white board, which did not correlate with the actual drug chart resulting in an administration error.</a:t>
            </a:r>
          </a:p>
          <a:p>
            <a:pPr algn="just">
              <a:spcAft>
                <a:spcPts val="0"/>
              </a:spcAft>
            </a:pPr>
            <a:r>
              <a:rPr lang="en-GB" sz="1200" b="1" u="sng" dirty="0" smtClean="0">
                <a:solidFill>
                  <a:prstClr val="black"/>
                </a:solidFill>
                <a:latin typeface="Arial" panose="020B0604020202020204" pitchFamily="34" charset="0"/>
                <a:cs typeface="Arial" panose="020B0604020202020204" pitchFamily="34" charset="0"/>
                <a:sym typeface="Arial"/>
              </a:rPr>
              <a:t>Example 2</a:t>
            </a:r>
            <a:r>
              <a:rPr lang="en-GB" sz="1200" dirty="0" smtClean="0">
                <a:solidFill>
                  <a:prstClr val="black"/>
                </a:solidFill>
                <a:latin typeface="Arial" panose="020B0604020202020204" pitchFamily="34" charset="0"/>
                <a:cs typeface="Arial" panose="020B0604020202020204" pitchFamily="34" charset="0"/>
                <a:sym typeface="Arial"/>
              </a:rPr>
              <a:t>: The prescribed depot administration date on the electronic drug chart was missed. It was administered a week later but could not be signed for as administered, as there was not a legally valid prescription to sign against i.e. no legal record of administration.</a:t>
            </a:r>
          </a:p>
          <a:p>
            <a:pPr lvl="0"/>
            <a:r>
              <a:rPr lang="en-GB" sz="1200" dirty="0">
                <a:solidFill>
                  <a:srgbClr val="5B9BD5">
                    <a:lumMod val="75000"/>
                  </a:srgbClr>
                </a:solidFill>
                <a:latin typeface="Arial" panose="020B0604020202020204" pitchFamily="34" charset="0"/>
                <a:cs typeface="Arial" panose="020B0604020202020204" pitchFamily="34" charset="0"/>
              </a:rPr>
              <a:t>Learning and Practice Points</a:t>
            </a:r>
          </a:p>
          <a:p>
            <a:pPr marL="171450" lvl="0" indent="-171450" algn="just">
              <a:buFontTx/>
              <a:buChar char="-"/>
            </a:pPr>
            <a:r>
              <a:rPr lang="en-GB" sz="1200" dirty="0" smtClean="0">
                <a:solidFill>
                  <a:prstClr val="black"/>
                </a:solidFill>
                <a:latin typeface="Arial" panose="020B0604020202020204" pitchFamily="34" charset="0"/>
                <a:cs typeface="Arial" panose="020B0604020202020204" pitchFamily="34" charset="0"/>
                <a:sym typeface="Arial"/>
              </a:rPr>
              <a:t>Legal requirement to administer in accordance with what has been prescribed on the drug chart</a:t>
            </a:r>
          </a:p>
          <a:p>
            <a:pPr marL="171450" lvl="0" indent="-171450" algn="just">
              <a:buFontTx/>
              <a:buChar char="-"/>
            </a:pPr>
            <a:r>
              <a:rPr lang="en-GB" sz="1200" dirty="0" smtClean="0">
                <a:solidFill>
                  <a:prstClr val="black"/>
                </a:solidFill>
                <a:latin typeface="Arial" panose="020B0604020202020204" pitchFamily="34" charset="0"/>
                <a:cs typeface="Arial" panose="020B0604020202020204" pitchFamily="34" charset="0"/>
                <a:sym typeface="Arial"/>
              </a:rPr>
              <a:t>If you notice an issue with the prescription please escalate to the prescriber before administering any medication. </a:t>
            </a:r>
          </a:p>
          <a:p>
            <a:pPr marL="171450" lvl="0" indent="-171450" algn="just">
              <a:buFontTx/>
              <a:buChar char="-"/>
            </a:pPr>
            <a:r>
              <a:rPr lang="en-GB" sz="1200" dirty="0" smtClean="0">
                <a:solidFill>
                  <a:prstClr val="black"/>
                </a:solidFill>
                <a:latin typeface="Arial" panose="020B0604020202020204" pitchFamily="34" charset="0"/>
                <a:cs typeface="Arial" panose="020B0604020202020204" pitchFamily="34" charset="0"/>
                <a:sym typeface="Arial"/>
              </a:rPr>
              <a:t>It is not acceptable to ask the doctor to re-prescribe retrospectively after administering a medication without a legal prescription.</a:t>
            </a:r>
          </a:p>
          <a:p>
            <a:pPr marL="171450" lvl="0" indent="-171450" algn="just">
              <a:buFontTx/>
              <a:buChar char="-"/>
            </a:pPr>
            <a:r>
              <a:rPr lang="en-GB" sz="1200" dirty="0" smtClean="0">
                <a:solidFill>
                  <a:prstClr val="black"/>
                </a:solidFill>
                <a:latin typeface="Arial" panose="020B0604020202020204" pitchFamily="34" charset="0"/>
                <a:cs typeface="Arial" panose="020B0604020202020204" pitchFamily="34" charset="0"/>
                <a:sym typeface="Arial"/>
              </a:rPr>
              <a:t>For a missed depot dose, please escalate to the clinician for review; the treatment plan and ongoing prescription(s) may need altering.</a:t>
            </a:r>
          </a:p>
          <a:p>
            <a:r>
              <a:rPr lang="en-GB" sz="1200" b="1" u="sng" dirty="0" smtClean="0">
                <a:solidFill>
                  <a:srgbClr val="0462C1"/>
                </a:solidFill>
                <a:latin typeface="Arial" panose="020B0604020202020204" pitchFamily="34" charset="0"/>
              </a:rPr>
              <a:t>CLOZAPINE: Pre-requisite prescribing checks</a:t>
            </a:r>
          </a:p>
          <a:p>
            <a:pPr lvl="0" algn="just"/>
            <a:r>
              <a:rPr lang="en-GB" sz="1200" dirty="0" smtClean="0">
                <a:solidFill>
                  <a:prstClr val="black"/>
                </a:solidFill>
                <a:latin typeface="Arial" panose="020B0604020202020204" pitchFamily="34" charset="0"/>
                <a:cs typeface="Arial" panose="020B0604020202020204" pitchFamily="34" charset="0"/>
                <a:sym typeface="Arial"/>
              </a:rPr>
              <a:t>Clozapine prescribing: it is a requirement for patient registration with the correct monitoring service dependent on the brand prescribed. A newly admitted inpatient was prescribed clozapine for re-titration. The prescriber assumed the patient was already registered, as she was on clozapine in the community. However, she was prescribed a different brand of clozapine; consequently was not registered with the relevant monitoring service. The nurses sourced Clozapine medication from the emergency drug cupboard out of hours without checking with the on-call pharmacist and so the error was not detected immediately. </a:t>
            </a:r>
          </a:p>
          <a:p>
            <a:pPr lvl="0"/>
            <a:r>
              <a:rPr lang="en-GB" sz="1200" dirty="0">
                <a:solidFill>
                  <a:srgbClr val="5B9BD5">
                    <a:lumMod val="75000"/>
                  </a:srgbClr>
                </a:solidFill>
                <a:latin typeface="Arial" panose="020B0604020202020204" pitchFamily="34" charset="0"/>
                <a:cs typeface="Arial" panose="020B0604020202020204" pitchFamily="34" charset="0"/>
              </a:rPr>
              <a:t>Learning and Practice Points</a:t>
            </a:r>
          </a:p>
          <a:p>
            <a:pPr marL="171450" lvl="0" indent="-171450" algn="just">
              <a:buFontTx/>
              <a:buChar char="-"/>
            </a:pPr>
            <a:r>
              <a:rPr lang="en-GB" sz="1200" dirty="0" smtClean="0">
                <a:solidFill>
                  <a:prstClr val="black"/>
                </a:solidFill>
                <a:latin typeface="Arial" panose="020B0604020202020204" pitchFamily="34" charset="0"/>
                <a:cs typeface="Arial" panose="020B0604020202020204" pitchFamily="34" charset="0"/>
                <a:sym typeface="Arial"/>
              </a:rPr>
              <a:t>Clozapine prescribing should be communicated with the pharmacy team and confirmation obtained from pharmacy that the pre-requisite checks have been undertaken e.g. patient registration and valid blood test results, correct titration plan.</a:t>
            </a:r>
          </a:p>
          <a:p>
            <a:pPr marL="171450" lvl="0" indent="-171450" algn="just">
              <a:buFontTx/>
              <a:buChar char="-"/>
            </a:pPr>
            <a:r>
              <a:rPr lang="en-GB" sz="1200" dirty="0" smtClean="0">
                <a:solidFill>
                  <a:prstClr val="black"/>
                </a:solidFill>
                <a:latin typeface="Arial" panose="020B0604020202020204" pitchFamily="34" charset="0"/>
                <a:cs typeface="Arial" panose="020B0604020202020204" pitchFamily="34" charset="0"/>
                <a:sym typeface="Arial"/>
              </a:rPr>
              <a:t>Out of hours, this confirmation and advice can be obtained via  the on-call pharmacist.</a:t>
            </a:r>
          </a:p>
          <a:p>
            <a:pPr marL="171450" lvl="0" indent="-171450" algn="just">
              <a:buFontTx/>
              <a:buChar char="-"/>
            </a:pPr>
            <a:r>
              <a:rPr lang="en-GB" sz="1200" dirty="0" smtClean="0">
                <a:solidFill>
                  <a:prstClr val="black"/>
                </a:solidFill>
                <a:latin typeface="Arial" panose="020B0604020202020204" pitchFamily="34" charset="0"/>
                <a:cs typeface="Arial" panose="020B0604020202020204" pitchFamily="34" charset="0"/>
                <a:sym typeface="Arial"/>
              </a:rPr>
              <a:t>Clozapine is a high risk medication with greater potential for harm. Access the clozapine policy via the intranet.</a:t>
            </a:r>
          </a:p>
          <a:p>
            <a:pPr lvl="0"/>
            <a:r>
              <a:rPr lang="en-GB" sz="1400" b="1" dirty="0" smtClean="0">
                <a:solidFill>
                  <a:srgbClr val="2E75B6"/>
                </a:solidFill>
                <a:latin typeface="Arial" panose="020B0604020202020204" pitchFamily="34" charset="0"/>
                <a:cs typeface="Arial" panose="020B0604020202020204" pitchFamily="34" charset="0"/>
                <a:sym typeface="Arial"/>
              </a:rPr>
              <a:t>MHRA </a:t>
            </a:r>
            <a:r>
              <a:rPr lang="en-GB" sz="1400" b="1" dirty="0">
                <a:solidFill>
                  <a:srgbClr val="2E75B6"/>
                </a:solidFill>
                <a:latin typeface="Arial" panose="020B0604020202020204" pitchFamily="34" charset="0"/>
                <a:cs typeface="Arial" panose="020B0604020202020204" pitchFamily="34" charset="0"/>
                <a:sym typeface="Arial"/>
              </a:rPr>
              <a:t>Drug Safety Updates (DSUs</a:t>
            </a:r>
            <a:r>
              <a:rPr lang="en-GB" sz="1400" b="1" dirty="0" smtClean="0">
                <a:solidFill>
                  <a:srgbClr val="2E75B6"/>
                </a:solidFill>
                <a:latin typeface="Arial" panose="020B0604020202020204" pitchFamily="34" charset="0"/>
                <a:cs typeface="Arial" panose="020B0604020202020204" pitchFamily="34" charset="0"/>
                <a:sym typeface="Arial"/>
              </a:rPr>
              <a:t>):</a:t>
            </a:r>
            <a:endParaRPr lang="en-GB" sz="500" b="1" dirty="0">
              <a:solidFill>
                <a:srgbClr val="FF0000"/>
              </a:solidFill>
              <a:latin typeface="Arial" panose="020B0604020202020204" pitchFamily="34" charset="0"/>
              <a:cs typeface="Arial" panose="020B0604020202020204" pitchFamily="34" charset="0"/>
              <a:sym typeface="Arial"/>
            </a:endParaRPr>
          </a:p>
          <a:p>
            <a:pPr lvl="0"/>
            <a:r>
              <a:rPr lang="en-GB" sz="1200" b="1" u="sng" dirty="0" err="1" smtClean="0">
                <a:solidFill>
                  <a:prstClr val="black"/>
                </a:solidFill>
                <a:latin typeface="Arial" panose="020B0604020202020204" pitchFamily="34" charset="0"/>
                <a:cs typeface="Arial" panose="020B0604020202020204" pitchFamily="34" charset="0"/>
                <a:hlinkClick r:id="rId2"/>
              </a:rPr>
              <a:t>Topiramate</a:t>
            </a:r>
            <a:r>
              <a:rPr lang="en-GB" sz="1200" b="1" u="sng" dirty="0" smtClean="0">
                <a:solidFill>
                  <a:prstClr val="black"/>
                </a:solidFill>
                <a:latin typeface="Arial" panose="020B0604020202020204" pitchFamily="34" charset="0"/>
                <a:cs typeface="Arial" panose="020B0604020202020204" pitchFamily="34" charset="0"/>
                <a:hlinkClick r:id="rId2"/>
              </a:rPr>
              <a:t>: Pregnancy Prevention </a:t>
            </a:r>
            <a:r>
              <a:rPr lang="en-GB" sz="1200" b="1" u="sng" dirty="0">
                <a:solidFill>
                  <a:prstClr val="black"/>
                </a:solidFill>
                <a:latin typeface="Arial" panose="020B0604020202020204" pitchFamily="34" charset="0"/>
                <a:cs typeface="Arial" panose="020B0604020202020204" pitchFamily="34" charset="0"/>
                <a:hlinkClick r:id="rId2"/>
              </a:rPr>
              <a:t>Programme</a:t>
            </a:r>
            <a:r>
              <a:rPr lang="en-GB" sz="1200" b="1" dirty="0">
                <a:solidFill>
                  <a:prstClr val="black"/>
                </a:solidFill>
                <a:latin typeface="Arial" panose="020B0604020202020204" pitchFamily="34" charset="0"/>
                <a:cs typeface="Arial" panose="020B0604020202020204" pitchFamily="34" charset="0"/>
                <a:hlinkClick r:id="rId2"/>
              </a:rPr>
              <a:t> </a:t>
            </a:r>
            <a:endParaRPr lang="en-GB" sz="1200" b="1" dirty="0">
              <a:solidFill>
                <a:prstClr val="black"/>
              </a:solidFill>
              <a:latin typeface="Arial" panose="020B0604020202020204" pitchFamily="34" charset="0"/>
              <a:cs typeface="Arial" panose="020B0604020202020204" pitchFamily="34" charset="0"/>
              <a:hlinkClick r:id="rId3"/>
            </a:endParaRPr>
          </a:p>
          <a:p>
            <a:pPr lvl="0"/>
            <a:r>
              <a:rPr lang="en-GB" sz="1200" dirty="0" smtClean="0">
                <a:solidFill>
                  <a:prstClr val="black"/>
                </a:solidFill>
                <a:latin typeface="Arial" panose="020B0604020202020204" pitchFamily="34" charset="0"/>
                <a:cs typeface="Arial" panose="020B0604020202020204" pitchFamily="34" charset="0"/>
              </a:rPr>
              <a:t>		</a:t>
            </a:r>
            <a:r>
              <a:rPr lang="en-GB" sz="1200" dirty="0" err="1" smtClean="0">
                <a:solidFill>
                  <a:prstClr val="black"/>
                </a:solidFill>
                <a:latin typeface="Arial" panose="020B0604020202020204" pitchFamily="34" charset="0"/>
                <a:cs typeface="Arial" panose="020B0604020202020204" pitchFamily="34" charset="0"/>
              </a:rPr>
              <a:t>Topiramate</a:t>
            </a:r>
            <a:r>
              <a:rPr lang="en-GB" sz="1200" dirty="0" smtClean="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is </a:t>
            </a:r>
            <a:r>
              <a:rPr lang="en-GB" sz="1200" dirty="0" smtClean="0">
                <a:solidFill>
                  <a:prstClr val="black"/>
                </a:solidFill>
                <a:latin typeface="Arial" panose="020B0604020202020204" pitchFamily="34" charset="0"/>
                <a:cs typeface="Arial" panose="020B0604020202020204" pitchFamily="34" charset="0"/>
              </a:rPr>
              <a:t>now contraindicated </a:t>
            </a:r>
            <a:r>
              <a:rPr lang="en-GB" sz="1200" dirty="0">
                <a:solidFill>
                  <a:prstClr val="black"/>
                </a:solidFill>
                <a:latin typeface="Arial" panose="020B0604020202020204" pitchFamily="34" charset="0"/>
                <a:cs typeface="Arial" panose="020B0604020202020204" pitchFamily="34" charset="0"/>
              </a:rPr>
              <a:t>in </a:t>
            </a:r>
            <a:endParaRPr lang="en-GB" sz="1200" dirty="0" smtClean="0">
              <a:solidFill>
                <a:prstClr val="black"/>
              </a:solidFill>
              <a:latin typeface="Arial" panose="020B0604020202020204" pitchFamily="34" charset="0"/>
              <a:cs typeface="Arial" panose="020B0604020202020204" pitchFamily="34" charset="0"/>
            </a:endParaRPr>
          </a:p>
          <a:p>
            <a:pPr lvl="0"/>
            <a:r>
              <a:rPr lang="en-GB" sz="1200" dirty="0" smtClean="0">
                <a:solidFill>
                  <a:prstClr val="black"/>
                </a:solidFill>
                <a:latin typeface="Arial" panose="020B0604020202020204" pitchFamily="34" charset="0"/>
                <a:cs typeface="Arial" panose="020B0604020202020204" pitchFamily="34" charset="0"/>
              </a:rPr>
              <a:t>		pregnancy </a:t>
            </a:r>
            <a:r>
              <a:rPr lang="en-GB" sz="1200" dirty="0">
                <a:solidFill>
                  <a:prstClr val="black"/>
                </a:solidFill>
                <a:latin typeface="Arial" panose="020B0604020202020204" pitchFamily="34" charset="0"/>
                <a:cs typeface="Arial" panose="020B0604020202020204" pitchFamily="34" charset="0"/>
              </a:rPr>
              <a:t>and in </a:t>
            </a:r>
            <a:r>
              <a:rPr lang="en-GB" sz="1200" dirty="0" smtClean="0">
                <a:solidFill>
                  <a:prstClr val="black"/>
                </a:solidFill>
                <a:latin typeface="Arial" panose="020B0604020202020204" pitchFamily="34" charset="0"/>
                <a:cs typeface="Arial" panose="020B0604020202020204" pitchFamily="34" charset="0"/>
              </a:rPr>
              <a:t>women</a:t>
            </a:r>
          </a:p>
          <a:p>
            <a:pPr lvl="0"/>
            <a:r>
              <a:rPr lang="en-GB" sz="1200" dirty="0">
                <a:solidFill>
                  <a:prstClr val="black"/>
                </a:solidFill>
                <a:latin typeface="Arial" panose="020B0604020202020204" pitchFamily="34" charset="0"/>
                <a:cs typeface="Arial" panose="020B0604020202020204" pitchFamily="34" charset="0"/>
              </a:rPr>
              <a:t>	</a:t>
            </a:r>
            <a:r>
              <a:rPr lang="en-GB" sz="1200" dirty="0" smtClean="0">
                <a:solidFill>
                  <a:prstClr val="black"/>
                </a:solidFill>
                <a:latin typeface="Arial" panose="020B0604020202020204" pitchFamily="34" charset="0"/>
                <a:cs typeface="Arial" panose="020B0604020202020204" pitchFamily="34" charset="0"/>
              </a:rPr>
              <a:t>	childbearing potential unless the 			conditions of a PPP - Pregnancy </a:t>
            </a:r>
          </a:p>
          <a:p>
            <a:pPr lvl="0"/>
            <a:r>
              <a:rPr lang="en-GB" sz="1200" dirty="0">
                <a:solidFill>
                  <a:prstClr val="black"/>
                </a:solidFill>
                <a:latin typeface="Arial" panose="020B0604020202020204" pitchFamily="34" charset="0"/>
                <a:cs typeface="Arial" panose="020B0604020202020204" pitchFamily="34" charset="0"/>
              </a:rPr>
              <a:t>	</a:t>
            </a:r>
            <a:r>
              <a:rPr lang="en-GB" sz="1200" dirty="0" smtClean="0">
                <a:solidFill>
                  <a:prstClr val="black"/>
                </a:solidFill>
                <a:latin typeface="Arial" panose="020B0604020202020204" pitchFamily="34" charset="0"/>
                <a:cs typeface="Arial" panose="020B0604020202020204" pitchFamily="34" charset="0"/>
              </a:rPr>
              <a:t>	Prevention </a:t>
            </a:r>
            <a:r>
              <a:rPr lang="en-GB" sz="1200" dirty="0">
                <a:solidFill>
                  <a:prstClr val="black"/>
                </a:solidFill>
                <a:latin typeface="Arial" panose="020B0604020202020204" pitchFamily="34" charset="0"/>
                <a:cs typeface="Arial" panose="020B0604020202020204" pitchFamily="34" charset="0"/>
              </a:rPr>
              <a:t>Programme </a:t>
            </a:r>
            <a:r>
              <a:rPr lang="en-GB" sz="1200" dirty="0" smtClean="0">
                <a:solidFill>
                  <a:prstClr val="black"/>
                </a:solidFill>
                <a:latin typeface="Arial" panose="020B0604020202020204" pitchFamily="34" charset="0"/>
                <a:cs typeface="Arial" panose="020B0604020202020204" pitchFamily="34" charset="0"/>
              </a:rPr>
              <a:t>are </a:t>
            </a:r>
            <a:r>
              <a:rPr lang="en-GB" sz="1200" dirty="0">
                <a:solidFill>
                  <a:prstClr val="black"/>
                </a:solidFill>
                <a:latin typeface="Arial" panose="020B0604020202020204" pitchFamily="34" charset="0"/>
                <a:cs typeface="Arial" panose="020B0604020202020204" pitchFamily="34" charset="0"/>
              </a:rPr>
              <a:t>fulfilled. </a:t>
            </a:r>
            <a:r>
              <a:rPr lang="en-GB" sz="1200" dirty="0" smtClean="0">
                <a:solidFill>
                  <a:prstClr val="black"/>
                </a:solidFill>
                <a:latin typeface="Arial" panose="020B0604020202020204" pitchFamily="34" charset="0"/>
                <a:cs typeface="Arial" panose="020B0604020202020204" pitchFamily="34" charset="0"/>
              </a:rPr>
              <a:t>		</a:t>
            </a:r>
            <a:r>
              <a:rPr lang="en-GB" sz="1200" dirty="0" err="1">
                <a:solidFill>
                  <a:prstClr val="black"/>
                </a:solidFill>
                <a:latin typeface="Arial" panose="020B0604020202020204" pitchFamily="34" charset="0"/>
                <a:cs typeface="Arial" panose="020B0604020202020204" pitchFamily="34" charset="0"/>
              </a:rPr>
              <a:t>T</a:t>
            </a:r>
            <a:r>
              <a:rPr lang="en-GB" sz="1200" dirty="0" err="1" smtClean="0">
                <a:solidFill>
                  <a:prstClr val="black"/>
                </a:solidFill>
                <a:latin typeface="Arial" panose="020B0604020202020204" pitchFamily="34" charset="0"/>
                <a:cs typeface="Arial" panose="020B0604020202020204" pitchFamily="34" charset="0"/>
              </a:rPr>
              <a:t>opiramate</a:t>
            </a:r>
            <a:r>
              <a:rPr lang="en-GB" sz="1200" dirty="0" smtClean="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during pregnancy is associated with significant harm to the </a:t>
            </a:r>
            <a:r>
              <a:rPr lang="en-GB" sz="1200" dirty="0" smtClean="0">
                <a:solidFill>
                  <a:prstClr val="black"/>
                </a:solidFill>
                <a:latin typeface="Arial" panose="020B0604020202020204" pitchFamily="34" charset="0"/>
                <a:cs typeface="Arial" panose="020B0604020202020204" pitchFamily="34" charset="0"/>
              </a:rPr>
              <a:t>unborn; higher </a:t>
            </a:r>
            <a:r>
              <a:rPr lang="en-GB" sz="1200" dirty="0">
                <a:solidFill>
                  <a:prstClr val="black"/>
                </a:solidFill>
                <a:latin typeface="Arial" panose="020B0604020202020204" pitchFamily="34" charset="0"/>
                <a:cs typeface="Arial" panose="020B0604020202020204" pitchFamily="34" charset="0"/>
              </a:rPr>
              <a:t>risk of congenital malformation, low birth weight and a potential increased risk of intellectual disability, autistic spectrum disorder and attention deficit hyperactivity disorder in children of mothers taking </a:t>
            </a:r>
            <a:r>
              <a:rPr lang="en-GB" sz="1200" dirty="0" err="1">
                <a:solidFill>
                  <a:prstClr val="black"/>
                </a:solidFill>
                <a:latin typeface="Arial" panose="020B0604020202020204" pitchFamily="34" charset="0"/>
                <a:cs typeface="Arial" panose="020B0604020202020204" pitchFamily="34" charset="0"/>
              </a:rPr>
              <a:t>topiramate</a:t>
            </a:r>
            <a:r>
              <a:rPr lang="en-GB" sz="1200" dirty="0">
                <a:solidFill>
                  <a:prstClr val="black"/>
                </a:solidFill>
                <a:latin typeface="Arial" panose="020B0604020202020204" pitchFamily="34" charset="0"/>
                <a:cs typeface="Arial" panose="020B0604020202020204" pitchFamily="34" charset="0"/>
              </a:rPr>
              <a:t> during pregnancy.</a:t>
            </a:r>
          </a:p>
          <a:p>
            <a:pPr lvl="0"/>
            <a:endParaRPr lang="en-GB" sz="500" dirty="0">
              <a:solidFill>
                <a:prstClr val="black"/>
              </a:solidFill>
              <a:latin typeface="Arial" panose="020B0604020202020204" pitchFamily="34" charset="0"/>
              <a:cs typeface="Arial" panose="020B0604020202020204" pitchFamily="34" charset="0"/>
            </a:endParaRPr>
          </a:p>
          <a:p>
            <a:pPr lvl="0"/>
            <a:r>
              <a:rPr lang="en-GB" sz="1200" b="1" dirty="0">
                <a:solidFill>
                  <a:prstClr val="black"/>
                </a:solidFill>
                <a:latin typeface="Arial" panose="020B0604020202020204" pitchFamily="34" charset="0"/>
                <a:cs typeface="Arial" panose="020B0604020202020204" pitchFamily="34" charset="0"/>
              </a:rPr>
              <a:t>General advice for healthcare professionals:</a:t>
            </a:r>
          </a:p>
          <a:p>
            <a:pPr marL="171450" lvl="0" indent="-171450">
              <a:buFont typeface="Arial" panose="020B0604020202020204" pitchFamily="34" charset="0"/>
              <a:buChar char="•"/>
            </a:pPr>
            <a:r>
              <a:rPr lang="en-GB" sz="1200" dirty="0" err="1">
                <a:solidFill>
                  <a:prstClr val="black"/>
                </a:solidFill>
                <a:latin typeface="Arial" panose="020B0604020202020204" pitchFamily="34" charset="0"/>
                <a:cs typeface="Arial" panose="020B0604020202020204" pitchFamily="34" charset="0"/>
              </a:rPr>
              <a:t>topiramate</a:t>
            </a:r>
            <a:r>
              <a:rPr lang="en-GB" sz="1200" dirty="0">
                <a:solidFill>
                  <a:prstClr val="black"/>
                </a:solidFill>
                <a:latin typeface="Arial" panose="020B0604020202020204" pitchFamily="34" charset="0"/>
                <a:cs typeface="Arial" panose="020B0604020202020204" pitchFamily="34" charset="0"/>
              </a:rPr>
              <a:t> should not be used in pregnancy </a:t>
            </a:r>
            <a:r>
              <a:rPr lang="en-GB" sz="1200" dirty="0" smtClean="0">
                <a:solidFill>
                  <a:prstClr val="black"/>
                </a:solidFill>
                <a:latin typeface="Arial" panose="020B0604020202020204" pitchFamily="34" charset="0"/>
                <a:cs typeface="Arial" panose="020B0604020202020204" pitchFamily="34" charset="0"/>
              </a:rPr>
              <a:t>for:</a:t>
            </a:r>
          </a:p>
          <a:p>
            <a:pPr lvl="0"/>
            <a:r>
              <a:rPr lang="en-GB" sz="1200" dirty="0" smtClean="0">
                <a:solidFill>
                  <a:prstClr val="black"/>
                </a:solidFill>
                <a:latin typeface="Arial" panose="020B0604020202020204" pitchFamily="34" charset="0"/>
                <a:cs typeface="Arial" panose="020B0604020202020204" pitchFamily="34" charset="0"/>
              </a:rPr>
              <a:t>- prophylaxis </a:t>
            </a:r>
            <a:r>
              <a:rPr lang="en-GB" sz="1200" dirty="0">
                <a:solidFill>
                  <a:prstClr val="black"/>
                </a:solidFill>
                <a:latin typeface="Arial" panose="020B0604020202020204" pitchFamily="34" charset="0"/>
                <a:cs typeface="Arial" panose="020B0604020202020204" pitchFamily="34" charset="0"/>
              </a:rPr>
              <a:t>of </a:t>
            </a:r>
            <a:r>
              <a:rPr lang="en-GB" sz="1200" dirty="0" smtClean="0">
                <a:solidFill>
                  <a:prstClr val="black"/>
                </a:solidFill>
                <a:latin typeface="Arial" panose="020B0604020202020204" pitchFamily="34" charset="0"/>
                <a:cs typeface="Arial" panose="020B0604020202020204" pitchFamily="34" charset="0"/>
              </a:rPr>
              <a:t>migraine</a:t>
            </a:r>
          </a:p>
          <a:p>
            <a:pPr lvl="0"/>
            <a:r>
              <a:rPr lang="en-GB" sz="1200" dirty="0" smtClean="0">
                <a:solidFill>
                  <a:prstClr val="black"/>
                </a:solidFill>
                <a:latin typeface="Arial" panose="020B0604020202020204" pitchFamily="34" charset="0"/>
                <a:cs typeface="Arial" panose="020B0604020202020204" pitchFamily="34" charset="0"/>
              </a:rPr>
              <a:t>- epilepsy </a:t>
            </a:r>
            <a:r>
              <a:rPr lang="en-GB" sz="1200" dirty="0">
                <a:solidFill>
                  <a:prstClr val="black"/>
                </a:solidFill>
                <a:latin typeface="Arial" panose="020B0604020202020204" pitchFamily="34" charset="0"/>
                <a:cs typeface="Arial" panose="020B0604020202020204" pitchFamily="34" charset="0"/>
              </a:rPr>
              <a:t>unless there is no suitable alternative </a:t>
            </a:r>
          </a:p>
          <a:p>
            <a:pPr marL="171450" lvl="0" indent="-171450">
              <a:buFont typeface="Arial" panose="020B0604020202020204" pitchFamily="34" charset="0"/>
              <a:buChar char="•"/>
            </a:pPr>
            <a:r>
              <a:rPr lang="en-GB" sz="1200" dirty="0" err="1">
                <a:solidFill>
                  <a:prstClr val="black"/>
                </a:solidFill>
                <a:latin typeface="Arial" panose="020B0604020202020204" pitchFamily="34" charset="0"/>
                <a:cs typeface="Arial" panose="020B0604020202020204" pitchFamily="34" charset="0"/>
              </a:rPr>
              <a:t>topiramate</a:t>
            </a:r>
            <a:r>
              <a:rPr lang="en-GB" sz="1200" dirty="0">
                <a:solidFill>
                  <a:prstClr val="black"/>
                </a:solidFill>
                <a:latin typeface="Arial" panose="020B0604020202020204" pitchFamily="34" charset="0"/>
                <a:cs typeface="Arial" panose="020B0604020202020204" pitchFamily="34" charset="0"/>
              </a:rPr>
              <a:t> should not be used in women of childbearing potential unless the conditions of the PPP are fulfilled. This aims to ensure that all women of childbearing potential:</a:t>
            </a:r>
          </a:p>
          <a:p>
            <a:pPr marL="628650" lvl="1" indent="-17145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are using highly effective contraception</a:t>
            </a:r>
          </a:p>
          <a:p>
            <a:pPr marL="628650" lvl="1" indent="-17145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have a pregnancy test to exclude pregnancy before starting </a:t>
            </a:r>
            <a:r>
              <a:rPr lang="en-GB" sz="1200" dirty="0" err="1">
                <a:solidFill>
                  <a:prstClr val="black"/>
                </a:solidFill>
                <a:latin typeface="Arial" panose="020B0604020202020204" pitchFamily="34" charset="0"/>
                <a:cs typeface="Arial" panose="020B0604020202020204" pitchFamily="34" charset="0"/>
              </a:rPr>
              <a:t>topiramate</a:t>
            </a:r>
            <a:endParaRPr lang="en-GB" sz="1200" dirty="0">
              <a:solidFill>
                <a:prstClr val="black"/>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are aware of the risks of </a:t>
            </a:r>
            <a:r>
              <a:rPr lang="en-GB" sz="1200" dirty="0" err="1">
                <a:solidFill>
                  <a:prstClr val="black"/>
                </a:solidFill>
                <a:latin typeface="Arial" panose="020B0604020202020204" pitchFamily="34" charset="0"/>
                <a:cs typeface="Arial" panose="020B0604020202020204" pitchFamily="34" charset="0"/>
              </a:rPr>
              <a:t>topiramate</a:t>
            </a:r>
            <a:endParaRPr lang="en-GB" sz="1200"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smtClean="0">
                <a:solidFill>
                  <a:prstClr val="black"/>
                </a:solidFill>
                <a:latin typeface="Arial" panose="020B0604020202020204" pitchFamily="34" charset="0"/>
                <a:cs typeface="Arial" panose="020B0604020202020204" pitchFamily="34" charset="0"/>
              </a:rPr>
              <a:t>see specific </a:t>
            </a:r>
            <a:r>
              <a:rPr lang="en-GB" sz="1200" dirty="0">
                <a:solidFill>
                  <a:prstClr val="black"/>
                </a:solidFill>
                <a:latin typeface="Arial" panose="020B0604020202020204" pitchFamily="34" charset="0"/>
                <a:cs typeface="Arial" panose="020B0604020202020204" pitchFamily="34" charset="0"/>
                <a:hlinkClick r:id="rId4"/>
              </a:rPr>
              <a:t>advice for prescribers</a:t>
            </a:r>
            <a:r>
              <a:rPr lang="en-GB" sz="1200" dirty="0">
                <a:solidFill>
                  <a:prstClr val="black"/>
                </a:solidFill>
                <a:latin typeface="Arial" panose="020B0604020202020204" pitchFamily="34" charset="0"/>
                <a:cs typeface="Arial" panose="020B0604020202020204" pitchFamily="34" charset="0"/>
              </a:rPr>
              <a:t> and </a:t>
            </a:r>
            <a:r>
              <a:rPr lang="en-GB" sz="1200" dirty="0" smtClean="0">
                <a:solidFill>
                  <a:prstClr val="black"/>
                </a:solidFill>
                <a:latin typeface="Arial" panose="020B0604020202020204" pitchFamily="34" charset="0"/>
                <a:cs typeface="Arial" panose="020B0604020202020204" pitchFamily="34" charset="0"/>
                <a:hlinkClick r:id="rId5"/>
              </a:rPr>
              <a:t>dispensers</a:t>
            </a:r>
            <a:r>
              <a:rPr lang="en-GB" sz="1200" dirty="0">
                <a:solidFill>
                  <a:prstClr val="black"/>
                </a:solidFill>
                <a:latin typeface="Arial" panose="020B0604020202020204" pitchFamily="34" charset="0"/>
                <a:cs typeface="Arial" panose="020B0604020202020204" pitchFamily="34" charset="0"/>
              </a:rPr>
              <a:t> </a:t>
            </a:r>
            <a:r>
              <a:rPr lang="en-GB" sz="1200" dirty="0" smtClean="0">
                <a:solidFill>
                  <a:prstClr val="black"/>
                </a:solidFill>
                <a:latin typeface="Arial" panose="020B0604020202020204" pitchFamily="34" charset="0"/>
                <a:cs typeface="Arial" panose="020B0604020202020204" pitchFamily="34" charset="0"/>
              </a:rPr>
              <a:t>in the full MHRA drug safety update </a:t>
            </a:r>
            <a:endParaRPr lang="en-GB" sz="1200"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ensure women of childbearing potential sign the Risk Awareness </a:t>
            </a:r>
            <a:r>
              <a:rPr lang="en-GB" sz="1200" dirty="0" smtClean="0">
                <a:solidFill>
                  <a:prstClr val="black"/>
                </a:solidFill>
                <a:latin typeface="Arial" panose="020B0604020202020204" pitchFamily="34" charset="0"/>
                <a:cs typeface="Arial" panose="020B0604020202020204" pitchFamily="34" charset="0"/>
              </a:rPr>
              <a:t>Form</a:t>
            </a:r>
          </a:p>
          <a:p>
            <a:pPr marL="171450" lvl="0" indent="-171450">
              <a:buFont typeface="Arial" panose="020B0604020202020204" pitchFamily="34" charset="0"/>
              <a:buChar char="•"/>
            </a:pPr>
            <a:r>
              <a:rPr lang="en-GB" sz="1200" dirty="0" smtClean="0">
                <a:solidFill>
                  <a:prstClr val="black"/>
                </a:solidFill>
                <a:latin typeface="Arial" panose="020B0604020202020204" pitchFamily="34" charset="0"/>
                <a:cs typeface="Arial" panose="020B0604020202020204" pitchFamily="34" charset="0"/>
              </a:rPr>
              <a:t>report </a:t>
            </a:r>
            <a:r>
              <a:rPr lang="en-GB" sz="1200" dirty="0">
                <a:solidFill>
                  <a:prstClr val="black"/>
                </a:solidFill>
                <a:latin typeface="Arial" panose="020B0604020202020204" pitchFamily="34" charset="0"/>
                <a:cs typeface="Arial" panose="020B0604020202020204" pitchFamily="34" charset="0"/>
              </a:rPr>
              <a:t>suspected adverse drug reactions with </a:t>
            </a:r>
            <a:r>
              <a:rPr lang="en-GB" sz="1200" dirty="0" err="1">
                <a:solidFill>
                  <a:prstClr val="black"/>
                </a:solidFill>
                <a:latin typeface="Arial" panose="020B0604020202020204" pitchFamily="34" charset="0"/>
                <a:cs typeface="Arial" panose="020B0604020202020204" pitchFamily="34" charset="0"/>
              </a:rPr>
              <a:t>topiramate</a:t>
            </a:r>
            <a:r>
              <a:rPr lang="en-GB" sz="1200" dirty="0">
                <a:solidFill>
                  <a:prstClr val="black"/>
                </a:solidFill>
                <a:latin typeface="Arial" panose="020B0604020202020204" pitchFamily="34" charset="0"/>
                <a:cs typeface="Arial" panose="020B0604020202020204" pitchFamily="34" charset="0"/>
              </a:rPr>
              <a:t> to the </a:t>
            </a:r>
            <a:r>
              <a:rPr lang="en-GB" sz="1200" u="sng" dirty="0">
                <a:solidFill>
                  <a:prstClr val="black"/>
                </a:solidFill>
                <a:latin typeface="Arial" panose="020B0604020202020204" pitchFamily="34" charset="0"/>
                <a:cs typeface="Arial" panose="020B0604020202020204" pitchFamily="34" charset="0"/>
                <a:hlinkClick r:id="rId6"/>
              </a:rPr>
              <a:t>Yellow Card</a:t>
            </a:r>
            <a:r>
              <a:rPr lang="en-GB" sz="1200" dirty="0">
                <a:solidFill>
                  <a:prstClr val="black"/>
                </a:solidFill>
                <a:latin typeface="Arial" panose="020B0604020202020204" pitchFamily="34" charset="0"/>
                <a:cs typeface="Arial" panose="020B0604020202020204" pitchFamily="34" charset="0"/>
                <a:hlinkClick r:id="rId6"/>
              </a:rPr>
              <a:t> </a:t>
            </a:r>
            <a:r>
              <a:rPr lang="en-GB" sz="1200" dirty="0" smtClean="0">
                <a:solidFill>
                  <a:prstClr val="black"/>
                </a:solidFill>
                <a:latin typeface="Arial" panose="020B0604020202020204" pitchFamily="34" charset="0"/>
                <a:cs typeface="Arial" panose="020B0604020202020204" pitchFamily="34" charset="0"/>
                <a:hlinkClick r:id="rId6"/>
              </a:rPr>
              <a:t>scheme</a:t>
            </a:r>
            <a:r>
              <a:rPr lang="en-GB" sz="1200" dirty="0" smtClean="0">
                <a:solidFill>
                  <a:prstClr val="black"/>
                </a:solidFill>
                <a:latin typeface="Arial" panose="020B0604020202020204" pitchFamily="34" charset="0"/>
                <a:cs typeface="Arial" panose="020B0604020202020204" pitchFamily="34" charset="0"/>
              </a:rPr>
              <a:t>.</a:t>
            </a:r>
          </a:p>
          <a:p>
            <a:pPr lvl="0"/>
            <a:r>
              <a:rPr lang="en-GB" sz="1200" b="1" u="sng" dirty="0" smtClean="0">
                <a:solidFill>
                  <a:prstClr val="black"/>
                </a:solidFill>
                <a:latin typeface="Arial" panose="020B0604020202020204" pitchFamily="34" charset="0"/>
                <a:cs typeface="Arial" panose="020B0604020202020204" pitchFamily="34" charset="0"/>
              </a:rPr>
              <a:t>Mental Health Setting:</a:t>
            </a:r>
          </a:p>
          <a:p>
            <a:pPr marL="171450" lvl="0" indent="-171450">
              <a:buFont typeface="Arial" panose="020B0604020202020204" pitchFamily="34" charset="0"/>
              <a:buChar char="•"/>
            </a:pPr>
            <a:r>
              <a:rPr lang="en-GB" sz="1200" dirty="0" smtClean="0">
                <a:solidFill>
                  <a:prstClr val="black"/>
                </a:solidFill>
                <a:latin typeface="Arial" panose="020B0604020202020204" pitchFamily="34" charset="0"/>
                <a:cs typeface="Arial" panose="020B0604020202020204" pitchFamily="34" charset="0"/>
              </a:rPr>
              <a:t>Female inpatients of childbearing potential on </a:t>
            </a:r>
            <a:r>
              <a:rPr lang="en-GB" sz="1200" dirty="0" err="1" smtClean="0">
                <a:solidFill>
                  <a:prstClr val="black"/>
                </a:solidFill>
                <a:latin typeface="Arial" panose="020B0604020202020204" pitchFamily="34" charset="0"/>
                <a:cs typeface="Arial" panose="020B0604020202020204" pitchFamily="34" charset="0"/>
              </a:rPr>
              <a:t>topirimate</a:t>
            </a:r>
            <a:r>
              <a:rPr lang="en-GB" sz="1200" dirty="0" smtClean="0">
                <a:solidFill>
                  <a:prstClr val="black"/>
                </a:solidFill>
                <a:latin typeface="Arial" panose="020B0604020202020204" pitchFamily="34" charset="0"/>
                <a:cs typeface="Arial" panose="020B0604020202020204" pitchFamily="34" charset="0"/>
              </a:rPr>
              <a:t> for a neurological indication, please ensure conditions of the PPP are fulfilled and there is a completed Risk Awareness Form – refer to their neurologist if needed.</a:t>
            </a:r>
          </a:p>
          <a:p>
            <a:pPr marL="171450" lvl="0" indent="-171450">
              <a:buFont typeface="Arial" panose="020B0604020202020204" pitchFamily="34" charset="0"/>
              <a:buChar char="•"/>
            </a:pPr>
            <a:r>
              <a:rPr lang="en-GB" sz="1200" dirty="0" smtClean="0">
                <a:solidFill>
                  <a:prstClr val="black"/>
                </a:solidFill>
                <a:latin typeface="Arial" panose="020B0604020202020204" pitchFamily="34" charset="0"/>
                <a:cs typeface="Arial" panose="020B0604020202020204" pitchFamily="34" charset="0"/>
              </a:rPr>
              <a:t>In the rare circumstance you prescribe </a:t>
            </a:r>
            <a:r>
              <a:rPr lang="en-GB" sz="1200" dirty="0" err="1" smtClean="0">
                <a:solidFill>
                  <a:prstClr val="black"/>
                </a:solidFill>
                <a:latin typeface="Arial" panose="020B0604020202020204" pitchFamily="34" charset="0"/>
                <a:cs typeface="Arial" panose="020B0604020202020204" pitchFamily="34" charset="0"/>
              </a:rPr>
              <a:t>topirimate</a:t>
            </a:r>
            <a:r>
              <a:rPr lang="en-GB" sz="1200" dirty="0" smtClean="0">
                <a:solidFill>
                  <a:prstClr val="black"/>
                </a:solidFill>
                <a:latin typeface="Arial" panose="020B0604020202020204" pitchFamily="34" charset="0"/>
                <a:cs typeface="Arial" panose="020B0604020202020204" pitchFamily="34" charset="0"/>
              </a:rPr>
              <a:t> in a female of childbearing potential for an unlicensed mental health indication then:  </a:t>
            </a:r>
          </a:p>
          <a:p>
            <a:pPr marL="628650" lvl="1" indent="-171450">
              <a:buFont typeface="Arial" panose="020B0604020202020204" pitchFamily="34" charset="0"/>
              <a:buChar char="•"/>
            </a:pPr>
            <a:r>
              <a:rPr lang="en-GB" sz="1200" dirty="0" smtClean="0">
                <a:solidFill>
                  <a:prstClr val="black"/>
                </a:solidFill>
                <a:latin typeface="Arial" panose="020B0604020202020204" pitchFamily="34" charset="0"/>
                <a:cs typeface="Arial" panose="020B0604020202020204" pitchFamily="34" charset="0"/>
              </a:rPr>
              <a:t>Ensure conditions of the PPP are fulfilled</a:t>
            </a:r>
          </a:p>
          <a:p>
            <a:pPr marL="628650" lvl="1" indent="-171450">
              <a:buFont typeface="Arial" panose="020B0604020202020204" pitchFamily="34" charset="0"/>
              <a:buChar char="•"/>
            </a:pPr>
            <a:r>
              <a:rPr lang="en-GB" sz="1200" dirty="0" smtClean="0">
                <a:solidFill>
                  <a:prstClr val="black"/>
                </a:solidFill>
                <a:latin typeface="Arial" panose="020B0604020202020204" pitchFamily="34" charset="0"/>
                <a:cs typeface="Arial" panose="020B0604020202020204" pitchFamily="34" charset="0"/>
                <a:sym typeface="Arial"/>
              </a:rPr>
              <a:t>Complete a Risk Awareness Form</a:t>
            </a:r>
          </a:p>
          <a:p>
            <a:pPr marL="628650" lvl="1" indent="-171450">
              <a:buFont typeface="Arial" panose="020B0604020202020204" pitchFamily="34" charset="0"/>
              <a:buChar char="•"/>
            </a:pPr>
            <a:r>
              <a:rPr lang="en-GB" sz="1200" dirty="0" smtClean="0">
                <a:solidFill>
                  <a:prstClr val="black"/>
                </a:solidFill>
                <a:latin typeface="Arial" panose="020B0604020202020204" pitchFamily="34" charset="0"/>
                <a:cs typeface="Arial" panose="020B0604020202020204" pitchFamily="34" charset="0"/>
                <a:sym typeface="Arial"/>
              </a:rPr>
              <a:t>Comply with the ‘Unlicensed and Off-Label Medicines Policy’</a:t>
            </a:r>
          </a:p>
        </p:txBody>
      </p:sp>
      <p:pic>
        <p:nvPicPr>
          <p:cNvPr id="26" name="Picture 25"/>
          <p:cNvPicPr>
            <a:picLocks noChangeAspect="1"/>
          </p:cNvPicPr>
          <p:nvPr/>
        </p:nvPicPr>
        <p:blipFill>
          <a:blip r:embed="rId7"/>
          <a:stretch>
            <a:fillRect/>
          </a:stretch>
        </p:blipFill>
        <p:spPr>
          <a:xfrm>
            <a:off x="-22" y="10284737"/>
            <a:ext cx="7559695" cy="420660"/>
          </a:xfrm>
          <a:prstGeom prst="rect">
            <a:avLst/>
          </a:prstGeom>
        </p:spPr>
      </p:pic>
      <p:sp>
        <p:nvSpPr>
          <p:cNvPr id="27" name="Rectangle 26"/>
          <p:cNvSpPr/>
          <p:nvPr/>
        </p:nvSpPr>
        <p:spPr>
          <a:xfrm>
            <a:off x="-22" y="10325789"/>
            <a:ext cx="7383484" cy="338554"/>
          </a:xfrm>
          <a:prstGeom prst="rect">
            <a:avLst/>
          </a:prstGeom>
          <a:solidFill>
            <a:srgbClr val="009439"/>
          </a:solidFill>
        </p:spPr>
        <p:txBody>
          <a:bodyPr wrap="square" lIns="91440" tIns="45720" rIns="91440" bIns="45720" anchor="t">
            <a:spAutoFit/>
          </a:bodyPr>
          <a:lstStyle/>
          <a:p>
            <a:r>
              <a:rPr lang="en-GB" sz="1600" b="1" dirty="0">
                <a:solidFill>
                  <a:schemeClr val="bg1"/>
                </a:solidFill>
                <a:latin typeface="Arial"/>
                <a:cs typeface="Arial"/>
              </a:rPr>
              <a:t>   </a:t>
            </a:r>
            <a:r>
              <a:rPr lang="en-GB" sz="1600" b="1" dirty="0" smtClean="0">
                <a:solidFill>
                  <a:schemeClr val="bg1"/>
                </a:solidFill>
                <a:latin typeface="Arial"/>
                <a:cs typeface="Arial"/>
              </a:rPr>
              <a:t>ELFT Medicines Safety Group	 </a:t>
            </a:r>
            <a:r>
              <a:rPr lang="en-GB" sz="1600" b="1" dirty="0">
                <a:solidFill>
                  <a:schemeClr val="bg1"/>
                </a:solidFill>
                <a:latin typeface="Arial"/>
                <a:cs typeface="Arial"/>
              </a:rPr>
              <a:t> </a:t>
            </a:r>
            <a:endParaRPr lang="en-GB" sz="1600" b="1" dirty="0">
              <a:solidFill>
                <a:schemeClr val="bg1"/>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8"/>
          <a:stretch>
            <a:fillRect/>
          </a:stretch>
        </p:blipFill>
        <p:spPr>
          <a:xfrm>
            <a:off x="3746607" y="29868"/>
            <a:ext cx="1920406" cy="779452"/>
          </a:xfrm>
          <a:prstGeom prst="rect">
            <a:avLst/>
          </a:prstGeom>
        </p:spPr>
      </p:pic>
      <p:pic>
        <p:nvPicPr>
          <p:cNvPr id="23" name="Picture 22"/>
          <p:cNvPicPr>
            <a:picLocks noChangeAspect="1"/>
          </p:cNvPicPr>
          <p:nvPr/>
        </p:nvPicPr>
        <p:blipFill>
          <a:blip r:embed="rId9"/>
          <a:stretch>
            <a:fillRect/>
          </a:stretch>
        </p:blipFill>
        <p:spPr>
          <a:xfrm>
            <a:off x="5667013" y="2092"/>
            <a:ext cx="1892662" cy="807228"/>
          </a:xfrm>
          <a:prstGeom prst="rect">
            <a:avLst/>
          </a:prstGeom>
        </p:spPr>
      </p:pic>
      <p:sp>
        <p:nvSpPr>
          <p:cNvPr id="24" name="Title 2">
            <a:extLst>
              <a:ext uri="{FF2B5EF4-FFF2-40B4-BE49-F238E27FC236}">
                <a16:creationId xmlns:a16="http://schemas.microsoft.com/office/drawing/2014/main" id="{2ED69F15-91AD-4643-85A0-FACDF68EF5A7}"/>
              </a:ext>
            </a:extLst>
          </p:cNvPr>
          <p:cNvSpPr txBox="1">
            <a:spLocks/>
          </p:cNvSpPr>
          <p:nvPr/>
        </p:nvSpPr>
        <p:spPr>
          <a:xfrm>
            <a:off x="0" y="-37174"/>
            <a:ext cx="2775539" cy="1307074"/>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en-US" sz="5400" b="1" dirty="0">
                <a:solidFill>
                  <a:schemeClr val="bg1"/>
                </a:solidFill>
                <a:latin typeface="Arial" panose="020B0604020202020204" pitchFamily="34" charset="0"/>
                <a:cs typeface="Arial" panose="020B0604020202020204" pitchFamily="34" charset="0"/>
              </a:rPr>
              <a:t>MIST</a:t>
            </a:r>
          </a:p>
        </p:txBody>
      </p:sp>
      <p:pic>
        <p:nvPicPr>
          <p:cNvPr id="28" name="Picture 27"/>
          <p:cNvPicPr/>
          <p:nvPr/>
        </p:nvPicPr>
        <p:blipFill rotWithShape="1">
          <a:blip r:embed="rId10">
            <a:extLst>
              <a:ext uri="{28A0092B-C50C-407E-A947-70E740481C1C}">
                <a14:useLocalDpi xmlns:a14="http://schemas.microsoft.com/office/drawing/2010/main" val="0"/>
              </a:ext>
            </a:extLst>
          </a:blip>
          <a:srcRect l="17075" t="9632" r="19045" b="67876"/>
          <a:stretch/>
        </p:blipFill>
        <p:spPr>
          <a:xfrm>
            <a:off x="14030775" y="2010968"/>
            <a:ext cx="1791292" cy="924468"/>
          </a:xfrm>
          <a:prstGeom prst="rect">
            <a:avLst/>
          </a:prstGeom>
          <a:ln>
            <a:solidFill>
              <a:schemeClr val="tx2"/>
            </a:solidFill>
          </a:ln>
        </p:spPr>
      </p:pic>
      <p:sp>
        <p:nvSpPr>
          <p:cNvPr id="2" name="AutoShape 2" descr="4,600+ Pharmacy Bag Stock Photos, Pictures &amp; Royalty-Fre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rotWithShape="1">
          <a:blip r:embed="rId11"/>
          <a:srcRect l="5209" t="12790" r="65432"/>
          <a:stretch/>
        </p:blipFill>
        <p:spPr>
          <a:xfrm>
            <a:off x="3884933" y="1651436"/>
            <a:ext cx="904774" cy="1050214"/>
          </a:xfrm>
          <a:prstGeom prst="rect">
            <a:avLst/>
          </a:prstGeom>
        </p:spPr>
      </p:pic>
      <p:pic>
        <p:nvPicPr>
          <p:cNvPr id="16" name="Picture 15"/>
          <p:cNvPicPr>
            <a:picLocks noChangeAspect="1"/>
          </p:cNvPicPr>
          <p:nvPr/>
        </p:nvPicPr>
        <p:blipFill>
          <a:blip r:embed="rId12"/>
          <a:stretch>
            <a:fillRect/>
          </a:stretch>
        </p:blipFill>
        <p:spPr>
          <a:xfrm>
            <a:off x="3884932" y="9577137"/>
            <a:ext cx="3683161" cy="1102787"/>
          </a:xfrm>
          <a:prstGeom prst="rect">
            <a:avLst/>
          </a:prstGeom>
        </p:spPr>
      </p:pic>
    </p:spTree>
    <p:extLst>
      <p:ext uri="{BB962C8B-B14F-4D97-AF65-F5344CB8AC3E}">
        <p14:creationId xmlns:p14="http://schemas.microsoft.com/office/powerpoint/2010/main" val="131696741"/>
      </p:ext>
    </p:extLst>
  </p:cSld>
  <p:clrMapOvr>
    <a:masterClrMapping/>
  </p:clrMapOvr>
</p:sld>
</file>

<file path=ppt/theme/theme1.xml><?xml version="1.0" encoding="utf-8"?>
<a:theme xmlns:a="http://schemas.openxmlformats.org/drawingml/2006/main" name="MIST Newsletter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D7E3559-1D3F-4E68-8D28-EE976C263A91}" vid="{094A8AC7-8FD3-4292-83BB-4EEC78805C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53322943F5C84FAC6BD66960E8E905" ma:contentTypeVersion="13" ma:contentTypeDescription="Create a new document." ma:contentTypeScope="" ma:versionID="ac6c068b40c42abbd8d0920d505a2602">
  <xsd:schema xmlns:xsd="http://www.w3.org/2001/XMLSchema" xmlns:xs="http://www.w3.org/2001/XMLSchema" xmlns:p="http://schemas.microsoft.com/office/2006/metadata/properties" xmlns:ns2="6e6921b4-a326-4739-8282-09578ce02d36" xmlns:ns3="631ef6fe-9cb8-4877-8b0b-5784ef40b593" targetNamespace="http://schemas.microsoft.com/office/2006/metadata/properties" ma:root="true" ma:fieldsID="ba1cf6e12779a38daa55408ec07621c9" ns2:_="" ns3:_="">
    <xsd:import namespace="6e6921b4-a326-4739-8282-09578ce02d36"/>
    <xsd:import namespace="631ef6fe-9cb8-4877-8b0b-5784ef40b5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6921b4-a326-4739-8282-09578ce02d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1ef6fe-9cb8-4877-8b0b-5784ef40b5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2EE706-6215-4573-8B72-DD3D561C73EF}">
  <ds:schemaRefs>
    <ds:schemaRef ds:uri="http://purl.org/dc/terms/"/>
    <ds:schemaRef ds:uri="http://schemas.openxmlformats.org/package/2006/metadata/core-properties"/>
    <ds:schemaRef ds:uri="http://schemas.microsoft.com/office/2006/documentManagement/types"/>
    <ds:schemaRef ds:uri="631ef6fe-9cb8-4877-8b0b-5784ef40b593"/>
    <ds:schemaRef ds:uri="http://schemas.microsoft.com/office/infopath/2007/PartnerControls"/>
    <ds:schemaRef ds:uri="http://purl.org/dc/elements/1.1/"/>
    <ds:schemaRef ds:uri="http://schemas.microsoft.com/office/2006/metadata/properties"/>
    <ds:schemaRef ds:uri="6e6921b4-a326-4739-8282-09578ce02d36"/>
    <ds:schemaRef ds:uri="http://www.w3.org/XML/1998/namespace"/>
    <ds:schemaRef ds:uri="http://purl.org/dc/dcmitype/"/>
  </ds:schemaRefs>
</ds:datastoreItem>
</file>

<file path=customXml/itemProps2.xml><?xml version="1.0" encoding="utf-8"?>
<ds:datastoreItem xmlns:ds="http://schemas.openxmlformats.org/officeDocument/2006/customXml" ds:itemID="{57A04B81-0F5A-4A60-9ED4-A00479ADFCE8}">
  <ds:schemaRefs>
    <ds:schemaRef ds:uri="http://schemas.microsoft.com/sharepoint/v3/contenttype/forms"/>
  </ds:schemaRefs>
</ds:datastoreItem>
</file>

<file path=customXml/itemProps3.xml><?xml version="1.0" encoding="utf-8"?>
<ds:datastoreItem xmlns:ds="http://schemas.openxmlformats.org/officeDocument/2006/customXml" ds:itemID="{99E998CF-FD5F-4BE2-B8E8-6B9E8DF28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6921b4-a326-4739-8282-09578ce02d36"/>
    <ds:schemaRef ds:uri="631ef6fe-9cb8-4877-8b0b-5784ef40b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MIST Newsletter Template</Template>
  <TotalTime>26436</TotalTime>
  <Words>1251</Words>
  <Application>Microsoft Office PowerPoint</Application>
  <PresentationFormat>Custom</PresentationFormat>
  <Paragraphs>93</Paragraphs>
  <Slides>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7" baseType="lpstr">
      <vt:lpstr>Arial</vt:lpstr>
      <vt:lpstr>Calibri</vt:lpstr>
      <vt:lpstr>Calibri Light</vt:lpstr>
      <vt:lpstr>MIST Newsletter Template</vt:lpstr>
      <vt:lpstr>Acrobat Document</vt:lpstr>
      <vt:lpstr>PowerPoint Presentation</vt:lpstr>
      <vt:lpstr>PowerPoint Presentation</vt:lpstr>
    </vt:vector>
  </TitlesOfParts>
  <Company>Luton &amp; Dunstable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ANAND</dc:creator>
  <cp:lastModifiedBy>Jethwa Rajesh</cp:lastModifiedBy>
  <cp:revision>875</cp:revision>
  <cp:lastPrinted>2024-01-18T08:28:38Z</cp:lastPrinted>
  <dcterms:created xsi:type="dcterms:W3CDTF">2022-03-18T10:25:40Z</dcterms:created>
  <dcterms:modified xsi:type="dcterms:W3CDTF">2024-10-07T09:29:14Z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0x0101004F53322943F5C84FAC6BD66960E8E905</vt:lpwstr>
  </property>
</Properties>
</file>