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0" r:id="rId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deh Tahmasi" initials="TT" lastIdx="19" clrIdx="0"/>
  <p:cmAuthor id="1" name="TAHMASI, Tadeh (BEDFORD HOSPITAL NHS TRUST)" initials="TT(HNT" lastIdx="6" clrIdx="1"/>
  <p:cmAuthor id="2" name="%username%" initials="%" lastIdx="4" clrIdx="2"/>
  <p:cmAuthor id="3" name="LORIMER, Laura (BEDFORDSHIRE HOSPITALS NHS FOUNDATION TRUST)" initials="LT"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F50"/>
    <a:srgbClr val="00A7E5"/>
    <a:srgbClr val="DEB400"/>
    <a:srgbClr val="009439"/>
    <a:srgbClr val="1E5EA8"/>
    <a:srgbClr val="008D4F"/>
    <a:srgbClr val="002588"/>
    <a:srgbClr val="FD0000"/>
    <a:srgbClr val="E7DB3F"/>
    <a:srgbClr val="F8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C9771-E460-4C29-B3B2-F49A7AF9F01C}" v="61" dt="2024-01-24T21:29:25.032"/>
    <p1510:client id="{F71A5888-1CAC-4559-BC2F-468C3E857BCA}" v="8" dt="2024-01-24T21:34:51.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7" autoAdjust="0"/>
    <p:restoredTop sz="94660"/>
  </p:normalViewPr>
  <p:slideViewPr>
    <p:cSldViewPr snapToGrid="0">
      <p:cViewPr varScale="1">
        <p:scale>
          <a:sx n="74" d="100"/>
          <a:sy n="74" d="100"/>
        </p:scale>
        <p:origin x="3630" y="19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MER, Laura (BEDFORDSHIRE HOSPITALS NHS FOUNDATION TRUST)" userId="S::laura.lorimer@nhs.net::3785a8c8-89a1-41ac-a78e-525db666d784" providerId="AD" clId="Web-{F6043F58-E32F-4D8C-BB14-5D2854345CE8}"/>
    <pc:docChg chg="modSld">
      <pc:chgData name="LORIMER, Laura (BEDFORDSHIRE HOSPITALS NHS FOUNDATION TRUST)" userId="S::laura.lorimer@nhs.net::3785a8c8-89a1-41ac-a78e-525db666d784" providerId="AD" clId="Web-{F6043F58-E32F-4D8C-BB14-5D2854345CE8}" dt="2022-04-01T10:19:09.314" v="37" actId="20577"/>
      <pc:docMkLst>
        <pc:docMk/>
      </pc:docMkLst>
      <pc:sldChg chg="modSp">
        <pc:chgData name="LORIMER, Laura (BEDFORDSHIRE HOSPITALS NHS FOUNDATION TRUST)" userId="S::laura.lorimer@nhs.net::3785a8c8-89a1-41ac-a78e-525db666d784" providerId="AD" clId="Web-{F6043F58-E32F-4D8C-BB14-5D2854345CE8}" dt="2022-04-01T10:19:09.314" v="37" actId="20577"/>
        <pc:sldMkLst>
          <pc:docMk/>
          <pc:sldMk cId="3578918148" sldId="256"/>
        </pc:sldMkLst>
        <pc:spChg chg="mod">
          <ac:chgData name="LORIMER, Laura (BEDFORDSHIRE HOSPITALS NHS FOUNDATION TRUST)" userId="S::laura.lorimer@nhs.net::3785a8c8-89a1-41ac-a78e-525db666d784" providerId="AD" clId="Web-{F6043F58-E32F-4D8C-BB14-5D2854345CE8}" dt="2022-04-01T10:19:09.314" v="37" actId="20577"/>
          <ac:spMkLst>
            <pc:docMk/>
            <pc:sldMk cId="3578918148" sldId="256"/>
            <ac:spMk id="15" creationId="{00000000-0000-0000-0000-000000000000}"/>
          </ac:spMkLst>
        </pc:spChg>
      </pc:sldChg>
    </pc:docChg>
  </pc:docChgLst>
  <pc:docChgLst>
    <pc:chgData name="TAHMASI, Tadeh (BEDFORD HOSPITAL NHS TRUST)" userId="S::tadeh.tahmasi@nhs.net::523ad83b-2ef2-4133-b6a5-f7f7ca71558c" providerId="AD" clId="Web-{C92BB4AC-9979-4027-8AEE-E37B9A7CABED}"/>
    <pc:docChg chg="modSld">
      <pc:chgData name="TAHMASI, Tadeh (BEDFORD HOSPITAL NHS TRUST)" userId="S::tadeh.tahmasi@nhs.net::523ad83b-2ef2-4133-b6a5-f7f7ca71558c" providerId="AD" clId="Web-{C92BB4AC-9979-4027-8AEE-E37B9A7CABED}" dt="2022-05-09T15:38:15.175" v="247" actId="20577"/>
      <pc:docMkLst>
        <pc:docMk/>
      </pc:docMkLst>
      <pc:sldChg chg="modSp">
        <pc:chgData name="TAHMASI, Tadeh (BEDFORD HOSPITAL NHS TRUST)" userId="S::tadeh.tahmasi@nhs.net::523ad83b-2ef2-4133-b6a5-f7f7ca71558c" providerId="AD" clId="Web-{C92BB4AC-9979-4027-8AEE-E37B9A7CABED}" dt="2022-05-09T15:38:15.175" v="247" actId="20577"/>
        <pc:sldMkLst>
          <pc:docMk/>
          <pc:sldMk cId="3578918148" sldId="256"/>
        </pc:sldMkLst>
        <pc:spChg chg="mod">
          <ac:chgData name="TAHMASI, Tadeh (BEDFORD HOSPITAL NHS TRUST)" userId="S::tadeh.tahmasi@nhs.net::523ad83b-2ef2-4133-b6a5-f7f7ca71558c" providerId="AD" clId="Web-{C92BB4AC-9979-4027-8AEE-E37B9A7CABED}" dt="2022-05-09T15:38:15.175" v="247" actId="20577"/>
          <ac:spMkLst>
            <pc:docMk/>
            <pc:sldMk cId="3578918148" sldId="256"/>
            <ac:spMk id="15" creationId="{00000000-0000-0000-0000-000000000000}"/>
          </ac:spMkLst>
        </pc:spChg>
      </pc:sldChg>
      <pc:sldChg chg="addSp delSp modSp">
        <pc:chgData name="TAHMASI, Tadeh (BEDFORD HOSPITAL NHS TRUST)" userId="S::tadeh.tahmasi@nhs.net::523ad83b-2ef2-4133-b6a5-f7f7ca71558c" providerId="AD" clId="Web-{C92BB4AC-9979-4027-8AEE-E37B9A7CABED}" dt="2022-05-09T15:36:13.276" v="180" actId="1076"/>
        <pc:sldMkLst>
          <pc:docMk/>
          <pc:sldMk cId="2458511122" sldId="257"/>
        </pc:sldMkLst>
        <pc:spChg chg="mod">
          <ac:chgData name="TAHMASI, Tadeh (BEDFORD HOSPITAL NHS TRUST)" userId="S::tadeh.tahmasi@nhs.net::523ad83b-2ef2-4133-b6a5-f7f7ca71558c" providerId="AD" clId="Web-{C92BB4AC-9979-4027-8AEE-E37B9A7CABED}" dt="2022-05-09T15:36:05.041" v="178" actId="20577"/>
          <ac:spMkLst>
            <pc:docMk/>
            <pc:sldMk cId="2458511122" sldId="257"/>
            <ac:spMk id="12" creationId="{00000000-0000-0000-0000-000000000000}"/>
          </ac:spMkLst>
        </pc:spChg>
        <pc:spChg chg="add del">
          <ac:chgData name="TAHMASI, Tadeh (BEDFORD HOSPITAL NHS TRUST)" userId="S::tadeh.tahmasi@nhs.net::523ad83b-2ef2-4133-b6a5-f7f7ca71558c" providerId="AD" clId="Web-{C92BB4AC-9979-4027-8AEE-E37B9A7CABED}" dt="2022-05-09T15:30:31.175" v="99"/>
          <ac:spMkLst>
            <pc:docMk/>
            <pc:sldMk cId="2458511122" sldId="257"/>
            <ac:spMk id="14" creationId="{2EA81B13-B785-EE5D-C2A9-00488024432B}"/>
          </ac:spMkLst>
        </pc:spChg>
        <pc:picChg chg="mod">
          <ac:chgData name="TAHMASI, Tadeh (BEDFORD HOSPITAL NHS TRUST)" userId="S::tadeh.tahmasi@nhs.net::523ad83b-2ef2-4133-b6a5-f7f7ca71558c" providerId="AD" clId="Web-{C92BB4AC-9979-4027-8AEE-E37B9A7CABED}" dt="2022-05-09T15:36:13.276" v="180" actId="1076"/>
          <ac:picMkLst>
            <pc:docMk/>
            <pc:sldMk cId="2458511122" sldId="257"/>
            <ac:picMk id="2" creationId="{2AEE79E5-7FAE-A030-B647-54EE49177544}"/>
          </ac:picMkLst>
        </pc:picChg>
      </pc:sldChg>
    </pc:docChg>
  </pc:docChgLst>
  <pc:docChgLst>
    <pc:chgData name="LORIMER, Laura (BEDFORDSHIRE HOSPITALS NHS FOUNDATION TRUST)" userId="S::laura.lorimer@nhs.net::3785a8c8-89a1-41ac-a78e-525db666d784" providerId="AD" clId="Web-{B5C3E1E8-9FF8-4874-901D-27296CFE348E}"/>
    <pc:docChg chg="modSld">
      <pc:chgData name="LORIMER, Laura (BEDFORDSHIRE HOSPITALS NHS FOUNDATION TRUST)" userId="S::laura.lorimer@nhs.net::3785a8c8-89a1-41ac-a78e-525db666d784" providerId="AD" clId="Web-{B5C3E1E8-9FF8-4874-901D-27296CFE348E}" dt="2022-04-11T15:19:22.147" v="2"/>
      <pc:docMkLst>
        <pc:docMk/>
      </pc:docMkLst>
      <pc:sldChg chg="addSp delSp modSp">
        <pc:chgData name="LORIMER, Laura (BEDFORDSHIRE HOSPITALS NHS FOUNDATION TRUST)" userId="S::laura.lorimer@nhs.net::3785a8c8-89a1-41ac-a78e-525db666d784" providerId="AD" clId="Web-{B5C3E1E8-9FF8-4874-901D-27296CFE348E}" dt="2022-04-11T15:19:22.147" v="2"/>
        <pc:sldMkLst>
          <pc:docMk/>
          <pc:sldMk cId="2458511122" sldId="257"/>
        </pc:sldMkLst>
        <pc:spChg chg="add del mod">
          <ac:chgData name="LORIMER, Laura (BEDFORDSHIRE HOSPITALS NHS FOUNDATION TRUST)" userId="S::laura.lorimer@nhs.net::3785a8c8-89a1-41ac-a78e-525db666d784" providerId="AD" clId="Web-{B5C3E1E8-9FF8-4874-901D-27296CFE348E}" dt="2022-04-11T15:19:22.147" v="2"/>
          <ac:spMkLst>
            <pc:docMk/>
            <pc:sldMk cId="2458511122" sldId="257"/>
            <ac:spMk id="2" creationId="{2BB1F3D3-DA12-3193-97AD-DC27DFA6BADB}"/>
          </ac:spMkLst>
        </pc:spChg>
      </pc:sldChg>
    </pc:docChg>
  </pc:docChgLst>
  <pc:docChgLst>
    <pc:chgData name="LORIMER, Laura (BEDFORDSHIRE HOSPITALS NHS FOUNDATION TRUST)" userId="S::laura.lorimer@nhs.net::3785a8c8-89a1-41ac-a78e-525db666d784" providerId="AD" clId="Web-{FBE2A19C-6D70-42B4-BE71-D6FB46260EA5}"/>
    <pc:docChg chg="modSld">
      <pc:chgData name="LORIMER, Laura (BEDFORDSHIRE HOSPITALS NHS FOUNDATION TRUST)" userId="S::laura.lorimer@nhs.net::3785a8c8-89a1-41ac-a78e-525db666d784" providerId="AD" clId="Web-{FBE2A19C-6D70-42B4-BE71-D6FB46260EA5}" dt="2022-06-15T11:16:06.241" v="2" actId="1076"/>
      <pc:docMkLst>
        <pc:docMk/>
      </pc:docMkLst>
      <pc:sldChg chg="addSp modSp">
        <pc:chgData name="LORIMER, Laura (BEDFORDSHIRE HOSPITALS NHS FOUNDATION TRUST)" userId="S::laura.lorimer@nhs.net::3785a8c8-89a1-41ac-a78e-525db666d784" providerId="AD" clId="Web-{FBE2A19C-6D70-42B4-BE71-D6FB46260EA5}" dt="2022-06-15T11:16:06.241" v="2" actId="1076"/>
        <pc:sldMkLst>
          <pc:docMk/>
          <pc:sldMk cId="3578918148" sldId="256"/>
        </pc:sldMkLst>
        <pc:picChg chg="add mod">
          <ac:chgData name="LORIMER, Laura (BEDFORDSHIRE HOSPITALS NHS FOUNDATION TRUST)" userId="S::laura.lorimer@nhs.net::3785a8c8-89a1-41ac-a78e-525db666d784" providerId="AD" clId="Web-{FBE2A19C-6D70-42B4-BE71-D6FB46260EA5}" dt="2022-06-15T11:16:06.241" v="2" actId="1076"/>
          <ac:picMkLst>
            <pc:docMk/>
            <pc:sldMk cId="3578918148" sldId="256"/>
            <ac:picMk id="3" creationId="{70B6CD22-1841-3381-4BD9-D269413AB487}"/>
          </ac:picMkLst>
        </pc:picChg>
      </pc:sldChg>
    </pc:docChg>
  </pc:docChgLst>
  <pc:docChgLst>
    <pc:chgData name="GANDECHA, Reshma (BEDFORDSHIRE HOSPITALS NHS FOUNDATION TRUST)" userId="S::reshma.gandecha6@nhs.net::7c1399c0-d4e7-40d2-9b01-e1b248004065" providerId="AD" clId="Web-{430C9771-E460-4C29-B3B2-F49A7AF9F01C}"/>
    <pc:docChg chg="modSld">
      <pc:chgData name="GANDECHA, Reshma (BEDFORDSHIRE HOSPITALS NHS FOUNDATION TRUST)" userId="S::reshma.gandecha6@nhs.net::7c1399c0-d4e7-40d2-9b01-e1b248004065" providerId="AD" clId="Web-{430C9771-E460-4C29-B3B2-F49A7AF9F01C}" dt="2024-01-24T21:29:25.032" v="33" actId="14100"/>
      <pc:docMkLst>
        <pc:docMk/>
      </pc:docMkLst>
      <pc:sldChg chg="modSp">
        <pc:chgData name="GANDECHA, Reshma (BEDFORDSHIRE HOSPITALS NHS FOUNDATION TRUST)" userId="S::reshma.gandecha6@nhs.net::7c1399c0-d4e7-40d2-9b01-e1b248004065" providerId="AD" clId="Web-{430C9771-E460-4C29-B3B2-F49A7AF9F01C}" dt="2024-01-24T21:29:25.032" v="33" actId="14100"/>
        <pc:sldMkLst>
          <pc:docMk/>
          <pc:sldMk cId="3578918148" sldId="256"/>
        </pc:sldMkLst>
        <pc:spChg chg="mod">
          <ac:chgData name="GANDECHA, Reshma (BEDFORDSHIRE HOSPITALS NHS FOUNDATION TRUST)" userId="S::reshma.gandecha6@nhs.net::7c1399c0-d4e7-40d2-9b01-e1b248004065" providerId="AD" clId="Web-{430C9771-E460-4C29-B3B2-F49A7AF9F01C}" dt="2024-01-24T21:29:25.032" v="33" actId="14100"/>
          <ac:spMkLst>
            <pc:docMk/>
            <pc:sldMk cId="3578918148" sldId="256"/>
            <ac:spMk id="4" creationId="{00000000-0000-0000-0000-000000000000}"/>
          </ac:spMkLst>
        </pc:spChg>
        <pc:spChg chg="mod">
          <ac:chgData name="GANDECHA, Reshma (BEDFORDSHIRE HOSPITALS NHS FOUNDATION TRUST)" userId="S::reshma.gandecha6@nhs.net::7c1399c0-d4e7-40d2-9b01-e1b248004065" providerId="AD" clId="Web-{430C9771-E460-4C29-B3B2-F49A7AF9F01C}" dt="2024-01-24T21:28:48.468" v="29" actId="1076"/>
          <ac:spMkLst>
            <pc:docMk/>
            <pc:sldMk cId="3578918148" sldId="256"/>
            <ac:spMk id="17" creationId="{00000000-0000-0000-0000-000000000000}"/>
          </ac:spMkLst>
        </pc:spChg>
      </pc:sldChg>
    </pc:docChg>
  </pc:docChgLst>
  <pc:docChgLst>
    <pc:chgData name="LORIMER, Laura (BEDFORDSHIRE HOSPITALS NHS FOUNDATION TRUST)" userId="S::laura.lorimer@nhs.net::3785a8c8-89a1-41ac-a78e-525db666d784" providerId="AD" clId="Web-{B2FC5754-F5A2-4FF8-98E8-66B85EF865A4}"/>
    <pc:docChg chg="modSld">
      <pc:chgData name="LORIMER, Laura (BEDFORDSHIRE HOSPITALS NHS FOUNDATION TRUST)" userId="S::laura.lorimer@nhs.net::3785a8c8-89a1-41ac-a78e-525db666d784" providerId="AD" clId="Web-{B2FC5754-F5A2-4FF8-98E8-66B85EF865A4}" dt="2022-04-27T08:46:21.655" v="108" actId="1076"/>
      <pc:docMkLst>
        <pc:docMk/>
      </pc:docMkLst>
      <pc:sldChg chg="addSp modSp">
        <pc:chgData name="LORIMER, Laura (BEDFORDSHIRE HOSPITALS NHS FOUNDATION TRUST)" userId="S::laura.lorimer@nhs.net::3785a8c8-89a1-41ac-a78e-525db666d784" providerId="AD" clId="Web-{B2FC5754-F5A2-4FF8-98E8-66B85EF865A4}" dt="2022-04-27T08:46:21.655" v="108" actId="1076"/>
        <pc:sldMkLst>
          <pc:docMk/>
          <pc:sldMk cId="3578918148" sldId="256"/>
        </pc:sldMkLst>
        <pc:spChg chg="mod">
          <ac:chgData name="LORIMER, Laura (BEDFORDSHIRE HOSPITALS NHS FOUNDATION TRUST)" userId="S::laura.lorimer@nhs.net::3785a8c8-89a1-41ac-a78e-525db666d784" providerId="AD" clId="Web-{B2FC5754-F5A2-4FF8-98E8-66B85EF865A4}" dt="2022-04-27T08:46:21.655" v="108" actId="1076"/>
          <ac:spMkLst>
            <pc:docMk/>
            <pc:sldMk cId="3578918148" sldId="256"/>
            <ac:spMk id="15" creationId="{00000000-0000-0000-0000-000000000000}"/>
          </ac:spMkLst>
        </pc:spChg>
        <pc:picChg chg="add mod modCrop">
          <ac:chgData name="LORIMER, Laura (BEDFORDSHIRE HOSPITALS NHS FOUNDATION TRUST)" userId="S::laura.lorimer@nhs.net::3785a8c8-89a1-41ac-a78e-525db666d784" providerId="AD" clId="Web-{B2FC5754-F5A2-4FF8-98E8-66B85EF865A4}" dt="2022-04-27T08:42:15.271" v="7" actId="1076"/>
          <ac:picMkLst>
            <pc:docMk/>
            <pc:sldMk cId="3578918148" sldId="256"/>
            <ac:picMk id="2" creationId="{5189659D-6BD8-2227-F377-469AFDFAE59B}"/>
          </ac:picMkLst>
        </pc:picChg>
      </pc:sldChg>
    </pc:docChg>
  </pc:docChgLst>
  <pc:docChgLst>
    <pc:chgData name="LORIMER, Laura (BEDFORDSHIRE HOSPITALS NHS FOUNDATION TRUST)" userId="S::laura.lorimer@nhs.net::3785a8c8-89a1-41ac-a78e-525db666d784" providerId="AD" clId="Web-{C44B3BFF-6353-468C-97F7-4036C784B84E}"/>
    <pc:docChg chg="modSld">
      <pc:chgData name="LORIMER, Laura (BEDFORDSHIRE HOSPITALS NHS FOUNDATION TRUST)" userId="S::laura.lorimer@nhs.net::3785a8c8-89a1-41ac-a78e-525db666d784" providerId="AD" clId="Web-{C44B3BFF-6353-468C-97F7-4036C784B84E}" dt="2022-05-03T14:48:22.279" v="9" actId="1076"/>
      <pc:docMkLst>
        <pc:docMk/>
      </pc:docMkLst>
      <pc:sldChg chg="addSp modSp addCm">
        <pc:chgData name="LORIMER, Laura (BEDFORDSHIRE HOSPITALS NHS FOUNDATION TRUST)" userId="S::laura.lorimer@nhs.net::3785a8c8-89a1-41ac-a78e-525db666d784" providerId="AD" clId="Web-{C44B3BFF-6353-468C-97F7-4036C784B84E}" dt="2022-05-03T14:48:22.279" v="9" actId="1076"/>
        <pc:sldMkLst>
          <pc:docMk/>
          <pc:sldMk cId="2458511122" sldId="257"/>
        </pc:sldMkLst>
        <pc:spChg chg="add mod">
          <ac:chgData name="LORIMER, Laura (BEDFORDSHIRE HOSPITALS NHS FOUNDATION TRUST)" userId="S::laura.lorimer@nhs.net::3785a8c8-89a1-41ac-a78e-525db666d784" providerId="AD" clId="Web-{C44B3BFF-6353-468C-97F7-4036C784B84E}" dt="2022-05-03T14:48:04.263" v="7" actId="1076"/>
          <ac:spMkLst>
            <pc:docMk/>
            <pc:sldMk cId="2458511122" sldId="257"/>
            <ac:spMk id="6" creationId="{FA19A31E-B7A3-DFFB-1458-F05B7D69E7CA}"/>
          </ac:spMkLst>
        </pc:spChg>
        <pc:spChg chg="mod">
          <ac:chgData name="LORIMER, Laura (BEDFORDSHIRE HOSPITALS NHS FOUNDATION TRUST)" userId="S::laura.lorimer@nhs.net::3785a8c8-89a1-41ac-a78e-525db666d784" providerId="AD" clId="Web-{C44B3BFF-6353-468C-97F7-4036C784B84E}" dt="2022-05-03T14:42:36.081" v="1" actId="20577"/>
          <ac:spMkLst>
            <pc:docMk/>
            <pc:sldMk cId="2458511122" sldId="257"/>
            <ac:spMk id="12" creationId="{00000000-0000-0000-0000-000000000000}"/>
          </ac:spMkLst>
        </pc:spChg>
        <pc:picChg chg="add mod">
          <ac:chgData name="LORIMER, Laura (BEDFORDSHIRE HOSPITALS NHS FOUNDATION TRUST)" userId="S::laura.lorimer@nhs.net::3785a8c8-89a1-41ac-a78e-525db666d784" providerId="AD" clId="Web-{C44B3BFF-6353-468C-97F7-4036C784B84E}" dt="2022-05-03T14:42:39.878" v="3" actId="1076"/>
          <ac:picMkLst>
            <pc:docMk/>
            <pc:sldMk cId="2458511122" sldId="257"/>
            <ac:picMk id="2" creationId="{2AEE79E5-7FAE-A030-B647-54EE49177544}"/>
          </ac:picMkLst>
        </pc:picChg>
        <pc:picChg chg="add mod">
          <ac:chgData name="LORIMER, Laura (BEDFORDSHIRE HOSPITALS NHS FOUNDATION TRUST)" userId="S::laura.lorimer@nhs.net::3785a8c8-89a1-41ac-a78e-525db666d784" providerId="AD" clId="Web-{C44B3BFF-6353-468C-97F7-4036C784B84E}" dt="2022-05-03T14:48:22.279" v="9" actId="1076"/>
          <ac:picMkLst>
            <pc:docMk/>
            <pc:sldMk cId="2458511122" sldId="257"/>
            <ac:picMk id="13" creationId="{FC94ED29-781D-38D9-33CA-B7518C72FE92}"/>
          </ac:picMkLst>
        </pc:picChg>
      </pc:sldChg>
    </pc:docChg>
  </pc:docChgLst>
  <pc:docChgLst>
    <pc:chgData name="GANDECHA, Reshma (BEDFORDSHIRE HOSPITALS NHS FOUNDATION TRUST)" userId="S::reshma.gandecha6@nhs.net::7c1399c0-d4e7-40d2-9b01-e1b248004065" providerId="AD" clId="Web-{F71A5888-1CAC-4559-BC2F-468C3E857BCA}"/>
    <pc:docChg chg="modSld">
      <pc:chgData name="GANDECHA, Reshma (BEDFORDSHIRE HOSPITALS NHS FOUNDATION TRUST)" userId="S::reshma.gandecha6@nhs.net::7c1399c0-d4e7-40d2-9b01-e1b248004065" providerId="AD" clId="Web-{F71A5888-1CAC-4559-BC2F-468C3E857BCA}" dt="2024-01-24T21:34:51.400" v="6" actId="1076"/>
      <pc:docMkLst>
        <pc:docMk/>
      </pc:docMkLst>
      <pc:sldChg chg="addSp modSp">
        <pc:chgData name="GANDECHA, Reshma (BEDFORDSHIRE HOSPITALS NHS FOUNDATION TRUST)" userId="S::reshma.gandecha6@nhs.net::7c1399c0-d4e7-40d2-9b01-e1b248004065" providerId="AD" clId="Web-{F71A5888-1CAC-4559-BC2F-468C3E857BCA}" dt="2024-01-24T21:34:51.400" v="6" actId="1076"/>
        <pc:sldMkLst>
          <pc:docMk/>
          <pc:sldMk cId="3578918148" sldId="256"/>
        </pc:sldMkLst>
        <pc:picChg chg="add mod">
          <ac:chgData name="GANDECHA, Reshma (BEDFORDSHIRE HOSPITALS NHS FOUNDATION TRUST)" userId="S::reshma.gandecha6@nhs.net::7c1399c0-d4e7-40d2-9b01-e1b248004065" providerId="AD" clId="Web-{F71A5888-1CAC-4559-BC2F-468C3E857BCA}" dt="2024-01-24T21:34:51.400" v="6" actId="1076"/>
          <ac:picMkLst>
            <pc:docMk/>
            <pc:sldMk cId="3578918148" sldId="256"/>
            <ac:picMk id="24" creationId="{E5D01760-ADB2-A9D8-7789-39CFE57D8231}"/>
          </ac:picMkLst>
        </pc:picChg>
      </pc:sldChg>
    </pc:docChg>
  </pc:docChgLst>
  <pc:docChgLst>
    <pc:chgData name="LORIMER, Laura (BEDFORDSHIRE HOSPITALS NHS FOUNDATION TRUST)" userId="S::laura.lorimer@nhs.net::3785a8c8-89a1-41ac-a78e-525db666d784" providerId="AD" clId="Web-{5A2937C0-794F-4A93-B8A7-4CC5725A0BFD}"/>
    <pc:docChg chg="modSld">
      <pc:chgData name="LORIMER, Laura (BEDFORDSHIRE HOSPITALS NHS FOUNDATION TRUST)" userId="S::laura.lorimer@nhs.net::3785a8c8-89a1-41ac-a78e-525db666d784" providerId="AD" clId="Web-{5A2937C0-794F-4A93-B8A7-4CC5725A0BFD}" dt="2022-06-15T11:21:32.984" v="0" actId="1076"/>
      <pc:docMkLst>
        <pc:docMk/>
      </pc:docMkLst>
      <pc:sldChg chg="modSp">
        <pc:chgData name="LORIMER, Laura (BEDFORDSHIRE HOSPITALS NHS FOUNDATION TRUST)" userId="S::laura.lorimer@nhs.net::3785a8c8-89a1-41ac-a78e-525db666d784" providerId="AD" clId="Web-{5A2937C0-794F-4A93-B8A7-4CC5725A0BFD}" dt="2022-06-15T11:21:32.984" v="0" actId="1076"/>
        <pc:sldMkLst>
          <pc:docMk/>
          <pc:sldMk cId="3578918148" sldId="256"/>
        </pc:sldMkLst>
        <pc:picChg chg="mod">
          <ac:chgData name="LORIMER, Laura (BEDFORDSHIRE HOSPITALS NHS FOUNDATION TRUST)" userId="S::laura.lorimer@nhs.net::3785a8c8-89a1-41ac-a78e-525db666d784" providerId="AD" clId="Web-{5A2937C0-794F-4A93-B8A7-4CC5725A0BFD}" dt="2022-06-15T11:21:32.984" v="0" actId="1076"/>
          <ac:picMkLst>
            <pc:docMk/>
            <pc:sldMk cId="3578918148" sldId="256"/>
            <ac:picMk id="3" creationId="{70B6CD22-1841-3381-4BD9-D269413AB4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226057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42578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63355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1123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2FE99-4003-4508-98A8-6DD77337B4AC}"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80071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2FE99-4003-4508-98A8-6DD77337B4AC}"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13297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2FE99-4003-4508-98A8-6DD77337B4AC}"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0795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2FE99-4003-4508-98A8-6DD77337B4AC}" type="datetimeFigureOut">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2314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2FE99-4003-4508-98A8-6DD77337B4AC}" type="datetimeFigureOut">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21516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A72FE99-4003-4508-98A8-6DD77337B4AC}"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21632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A72FE99-4003-4508-98A8-6DD77337B4AC}"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27752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A72FE99-4003-4508-98A8-6DD77337B4AC}" type="datetimeFigureOut">
              <a:rPr lang="en-GB" smtClean="0"/>
              <a:t>07/10/2024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4FDEC2F-F96E-4F83-934D-98E5408CC03C}" type="slidenum">
              <a:rPr lang="en-GB" smtClean="0"/>
              <a:t>‹#›</a:t>
            </a:fld>
            <a:endParaRPr lang="en-GB"/>
          </a:p>
        </p:txBody>
      </p:sp>
    </p:spTree>
    <p:extLst>
      <p:ext uri="{BB962C8B-B14F-4D97-AF65-F5344CB8AC3E}">
        <p14:creationId xmlns:p14="http://schemas.microsoft.com/office/powerpoint/2010/main" val="4015320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s://www.gov.uk/drug-safety-update/aripiprazole-abilify-and-generic-brands-risk-of-pathological-gambling"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www.gov.uk/government/collections/valproate-safety-measures?dm_i=1TXQ,8L6D8,U49NY2,ZKRKU,1#full-publication-update-history" TargetMode="External"/><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hyperlink" Target="https://gbr01.safelinks.protection.outlook.com/?url=https%3A%2F%2Ftechnology-trust-news.org%2Fc%2FAQjOmwUQ_LbwBhj6urLkBiDO78KcAQs_HGzbjQ1t8tdqFja_p94iCQ_6ZFAufvkPZQDQiFSQ&amp;data=05%7C02%7Cindreet.anand2%40nhs.net%7C5011c4a7154a4350103a08dc596fb50d%7C37c354b285b047f5b22207b48d774ee3%7C0%7C0%7C638483583514354658%7CUnknown%7CTWFpbGZsb3d8eyJWIjoiMC4wLjAwMDAiLCJQIjoiV2luMzIiLCJBTiI6Ik1haWwiLCJXVCI6Mn0%3D%7C0%7C%7C%7C&amp;sdata=4xDQm%2B42Ue%2BYqUJIZVn4dOHKi6HN0xNKIUMEt4J%2FsRI%3D&amp;reserved=0" TargetMode="External"/><Relationship Id="rId9" Type="http://schemas.openxmlformats.org/officeDocument/2006/relationships/image" Target="../media/image5.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hyperlink" Target="https://www.medicines.org.uk/emc/rmm/2981/Document#gref" TargetMode="External"/><Relationship Id="rId7" Type="http://schemas.openxmlformats.org/officeDocument/2006/relationships/hyperlink" Target="https://yellowcard.mhra.gov.uk/" TargetMode="External"/><Relationship Id="rId12" Type="http://schemas.openxmlformats.org/officeDocument/2006/relationships/image" Target="../media/image14.png"/><Relationship Id="rId2" Type="http://schemas.openxmlformats.org/officeDocument/2006/relationships/hyperlink" Target="https://www.gov.uk/drug-safety-update/finasteride-reminder-of-the-risk-psychiatric-side-effects-and-of-sexual-side-effects-which-may-persist-after-discontinuation-of-treatment" TargetMode="Externa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bnf.nice.org.uk/drugs/montelukast/" TargetMode="External"/><Relationship Id="rId11" Type="http://schemas.openxmlformats.org/officeDocument/2006/relationships/image" Target="../media/image4.png"/><Relationship Id="rId5" Type="http://schemas.openxmlformats.org/officeDocument/2006/relationships/hyperlink" Target="https://www.gov.uk/drug-safety-update/montelukast-reminder-of-the-risk-of-neuropsychiatric-reactions" TargetMode="External"/><Relationship Id="rId1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hyperlink" Target="https://bnf.nice.org.uk/drugs/finasteride/" TargetMode="External"/><Relationship Id="rId9" Type="http://schemas.openxmlformats.org/officeDocument/2006/relationships/image" Target="../media/image13.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9" name="Group 18"/>
          <p:cNvGrpSpPr/>
          <p:nvPr/>
        </p:nvGrpSpPr>
        <p:grpSpPr>
          <a:xfrm>
            <a:off x="-442052" y="-37174"/>
            <a:ext cx="8001725" cy="1632069"/>
            <a:chOff x="-442052" y="-37174"/>
            <a:chExt cx="8001725" cy="1632069"/>
          </a:xfrm>
        </p:grpSpPr>
        <p:sp>
          <p:nvSpPr>
            <p:cNvPr id="5" name="Title 2">
              <a:extLst>
                <a:ext uri="{FF2B5EF4-FFF2-40B4-BE49-F238E27FC236}">
                  <a16:creationId xmlns:a16="http://schemas.microsoft.com/office/drawing/2014/main" id="{2ED69F15-91AD-4643-85A0-FACDF68EF5A7}"/>
                </a:ext>
              </a:extLst>
            </p:cNvPr>
            <p:cNvSpPr txBox="1">
              <a:spLocks/>
            </p:cNvSpPr>
            <p:nvPr/>
          </p:nvSpPr>
          <p:spPr>
            <a:xfrm>
              <a:off x="840305" y="111001"/>
              <a:ext cx="2775539" cy="130707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MIST</a:t>
              </a:r>
            </a:p>
          </p:txBody>
        </p:sp>
        <p:sp>
          <p:nvSpPr>
            <p:cNvPr id="6" name="Rectangle 5"/>
            <p:cNvSpPr/>
            <p:nvPr/>
          </p:nvSpPr>
          <p:spPr>
            <a:xfrm>
              <a:off x="607973" y="959963"/>
              <a:ext cx="4920141" cy="431537"/>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Medication Information and Safety Tips</a:t>
              </a:r>
            </a:p>
          </p:txBody>
        </p:sp>
        <p:sp>
          <p:nvSpPr>
            <p:cNvPr id="7" name="Rectangle 6"/>
            <p:cNvSpPr/>
            <p:nvPr/>
          </p:nvSpPr>
          <p:spPr>
            <a:xfrm>
              <a:off x="0" y="0"/>
              <a:ext cx="7559673" cy="1180244"/>
            </a:xfrm>
            <a:prstGeom prst="rect">
              <a:avLst/>
            </a:prstGeom>
            <a:solidFill>
              <a:srgbClr val="1E5EA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Title 2">
              <a:extLst>
                <a:ext uri="{FF2B5EF4-FFF2-40B4-BE49-F238E27FC236}">
                  <a16:creationId xmlns:a16="http://schemas.microsoft.com/office/drawing/2014/main" id="{2ED69F15-91AD-4643-85A0-FACDF68EF5A7}"/>
                </a:ext>
              </a:extLst>
            </p:cNvPr>
            <p:cNvSpPr txBox="1">
              <a:spLocks/>
            </p:cNvSpPr>
            <p:nvPr/>
          </p:nvSpPr>
          <p:spPr>
            <a:xfrm>
              <a:off x="0" y="-37174"/>
              <a:ext cx="2775539" cy="130707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MIST</a:t>
              </a:r>
            </a:p>
          </p:txBody>
        </p:sp>
        <p:sp>
          <p:nvSpPr>
            <p:cNvPr id="11" name="Rectangle 10"/>
            <p:cNvSpPr/>
            <p:nvPr/>
          </p:nvSpPr>
          <p:spPr>
            <a:xfrm>
              <a:off x="-442052" y="728186"/>
              <a:ext cx="4920141" cy="431537"/>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Medication Information and Safety Tips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800"/>
              <a:ext cx="7559673" cy="426095"/>
            </a:xfrm>
            <a:prstGeom prst="rect">
              <a:avLst/>
            </a:prstGeom>
          </p:spPr>
        </p:pic>
        <p:sp>
          <p:nvSpPr>
            <p:cNvPr id="13" name="Rectangle 12"/>
            <p:cNvSpPr/>
            <p:nvPr/>
          </p:nvSpPr>
          <p:spPr>
            <a:xfrm>
              <a:off x="3370586" y="1171626"/>
              <a:ext cx="2765501" cy="338554"/>
            </a:xfrm>
            <a:prstGeom prst="rect">
              <a:avLst/>
            </a:prstGeom>
          </p:spPr>
          <p:txBody>
            <a:bodyPr wrap="none">
              <a:spAutoFit/>
            </a:bodyPr>
            <a:lstStyle/>
            <a:p>
              <a:r>
                <a:rPr lang="en-GB" sz="1600" i="1" dirty="0">
                  <a:solidFill>
                    <a:schemeClr val="bg1"/>
                  </a:solidFill>
                  <a:latin typeface="Arial" panose="020B0604020202020204" pitchFamily="34" charset="0"/>
                  <a:cs typeface="Arial" panose="020B0604020202020204" pitchFamily="34" charset="0"/>
                </a:rPr>
                <a:t>Making patient safety matter</a:t>
              </a:r>
            </a:p>
          </p:txBody>
        </p:sp>
        <p:sp>
          <p:nvSpPr>
            <p:cNvPr id="14" name="Rectangle 13"/>
            <p:cNvSpPr/>
            <p:nvPr/>
          </p:nvSpPr>
          <p:spPr>
            <a:xfrm>
              <a:off x="6304239" y="1194952"/>
              <a:ext cx="1175322" cy="338554"/>
            </a:xfrm>
            <a:prstGeom prst="rect">
              <a:avLst/>
            </a:prstGeom>
          </p:spPr>
          <p:txBody>
            <a:bodyPr wrap="none">
              <a:spAutoFit/>
            </a:bodyPr>
            <a:lstStyle/>
            <a:p>
              <a:r>
                <a:rPr lang="en-GB" sz="1600" b="1" dirty="0" smtClean="0">
                  <a:solidFill>
                    <a:schemeClr val="bg1"/>
                  </a:solidFill>
                  <a:latin typeface="Arial"/>
                  <a:cs typeface="Arial"/>
                </a:rPr>
                <a:t>June </a:t>
              </a:r>
              <a:r>
                <a:rPr lang="en-GB" sz="1600" b="1" dirty="0">
                  <a:solidFill>
                    <a:schemeClr val="bg1"/>
                  </a:solidFill>
                  <a:latin typeface="Arial"/>
                  <a:cs typeface="Arial"/>
                </a:rPr>
                <a:t>2024</a:t>
              </a:r>
              <a:endParaRPr lang="en-GB" sz="1600" b="1" dirty="0">
                <a:solidFill>
                  <a:schemeClr val="bg1"/>
                </a:solidFill>
                <a:latin typeface="Arial" panose="020B0604020202020204" pitchFamily="34" charset="0"/>
                <a:cs typeface="Arial" panose="020B0604020202020204" pitchFamily="34" charset="0"/>
              </a:endParaRPr>
            </a:p>
          </p:txBody>
        </p:sp>
      </p:grpSp>
      <p:sp>
        <p:nvSpPr>
          <p:cNvPr id="16" name="AutoShape 2" descr="data:image/png;base64,%20iVBORw0KGgoAAAANSUhEUgAAAGMAAABKCAYAAACvmOprAAAAAXNSR0IArs4c6QAAAARnQU1BAACxjwv8YQUAAAAJcEhZcwAADsMAAA7DAcdvqGQAADjISURBVHhe7Z1pjJ3Xed+fu29z7+z7DIecITkkJVISJZHyrrhO4E1J3QBN4yZ1C6R7UTRIg35o0SboGrQNUiApCjQf3ABBbMdpbCMJmliKJctxbEmUKC6iuA5n3/e5d+5++/s/773kUBSDfknSDz6XZ973Pe9ZnvPszznnXtoP0v8/KaQ/9Zftd7n5q17yg/QXnhpmL4eftx9yYjRe1vMP0l9mCj1voQeI8de3puy3r6xbKBriTQOxCVm4zpX7WjhmtQb3tao/N8Jha9Tr9OJdOHk96fEeaXlokL2K6kaCMq/QujbveW1h7r0uibGUNNbD9ZVC3AlClTczYwXNg7+qq4+3CWl83dKu1YUK/J/mqPfUroe9zl9Uqj/3jF9FDEa+nxyvYRFCAAIiN7VIxEC/1WoVi/I6EQlbEswlG2Sek/WapSBKssHVc8PvE8r1iqUbZZ7LPNfJVUuEqhZv0Fe9RC5bVPcN7kNFrmWLWM0i1I2AIJFO9AkyCANJYSG8HmSnncrFMMqMafRn9Bdk7oHeKS0k1yPMJMwU+Uv2eeoPfTSqdatXGTUUCxDhmTb37v+c8oHkTy3J+Mnt2/alq5sWjUWMuTlB9E8I6w6X7HhP2o705UB4nQZhpsgkq1WfWBWJaQgx4YhVKNNA9da7RtjK5Ko4TiNSr1YCWZIu6qu3Bn/VhyqICRogWxxaFyBqAtdWaz7ivcxoVq/VvE4YqQvBSKquFiH1TfsGsCqprlI40iRCAAj/GB2G2gOchbxZPgSrhSEqSRLTavfnlernzvr1ITX1N3bu2Jevbls0EbVIbd+yVrDBTN1O9ibt2YE2e4rreG8WDo8y2ShqC86r1OilDj8ra5YhKzO5MEiuVcSZIB4er4AY8MYjiINI2+uoQ6pHkynUIgQB2WUnaMgi6rtS5z0I5VOlYQgk1kBcDUjrlNd1j0RWVeBtwhaLximDPyowARJcEzF5L1Un6MJIeYSxKLUIg7t0UEfqabFYs9+f2rZv3ihaJdMDgSWhVashKaEmQZUcUf8v9KHi+1V7b/v6s48ixu60ffmdVWuP5m0yPmMnU7N2qqNmp3sTNt6TQy2BcmG0LoUlvpH9ANhYm8WTfRaNZry83tL9TAgUOpeKlV1yNK9K2fa2txCqqiXbUhaNR60Bsuu8F/KiQjZqIwpCnRhOXBCnbug6EoVZ6L/elCRXO1wj0ZhPpFze5y/v9IBESqrE/WHeU4tCJETt1AkSxTCWr9bspdW6/edXCnYj+hiMIxYqQ4yE64BWckQdSPffHEj0pxctnOuxld7bvvrMU359iBg/mZ+yL12atSO1a/bTg2/Ys8mrlo2W4NKSlUroc1WPxF0LWzgFgnKW7Rqzzt4nLJudtFii3TnclQnIA6NUrDuyYLUmcjSklBzqq1oBQYG6aymgBkhQDoE89VGlnSsLCNWAklJFztHqTMRtvtOjqzQhPlSBUOVgPOrW4fA6sPh7gQaa6YlcdlMSRhKTlYZtR9vtq/MD9l8vZ60eQ2LDggriqf9mun93P/mUWol7r85VxeLLg43e27729JN+fZgYu3fsSxem7Vj1T+znxr5tR2tXrSRVhHi70WxyikW6LNv7mPUMPmft3Y9ZrvOYpVOd9Ch1A3qU4UiwSplYRPcBARrSI1I/PEufu+4W6/DsXhrIr4E4NXGoNDO905UkYiipjoqEWEq9nfrUmJJYV0wgXyQWDFKWNcYOO1xiAJG4RH81q6LeYiUgCdXsu7s5+4mv3EFVdTIPaQDmcADbARQPpgeIcSAFyG1em+m97etnn/DrQ8T4PGrqt167YUfLr9rPihjRu0xLujvguirISuces6FDn7S+kfPW2X8S9ZKzUhlk4TnBxxBLiBO/NjmKZ09chHovU9Kt6ALWAyACwjgNREw+KldZ8ERlzToA+V43959FXBWSKVKLoLzVRs/qnxFgLPWnv2HGRT5x4VFhEYixXbTP/eYlK0KMkFxxpMoZppWCbu6lYJQD6aGCeyC+b6o9eZ8Ymvu9VI/SUwQ0cnEEhEoeZ2iS9XDaOno+ZJNn/oEdOf23rHPgGStXklYqop8bBeqLI8VddOSDC9OCTLwpCZH9cHKQA04XkwfPAcHFwfJk6ri/derXyJhocgVY9FzFIwsy/Oy5ijusXKOO6jZUF2luwBwN3PEG7nMDleX3XOu1EmVFfy/7V8VWGM5KqFbAF/HWwABa5HW5Tw10AHcvH3gOJvDerHkceJYgcr3X9j39HUwPEEMSjBJnMgn0LA/gUWpAqqmj/7ydPPuPbGT8U3g/OSuWi0hLwM3OZ1Ix1A7haTFiUC4dLW5tZsUBkh6pAxEvIBJ2hedWPCCt1rL/Dip/AklppVZ/wZPX07PGIkkiG41m9uk9OGFB2bJr+lSpUpHzIHskeOhG3qHUlwec4lchrZVFABGLq+C6N0QrHySQ11U9lQfvg1fgxrMK76cHn5QkmujKwPAI2LTles7b5BN/1zqHP2RFoG/gBblXgoHTOCEm7l0JeEcUUiLx1kvvp5kdGuo5dE4uGDAIxFSm0uAP6WA71fese/60yl34NIWmqmsWNtxuSCJhAEeo3umPbBVXV1OqKfi5a8RQwSpG1dJ/w+OMgIuVwlKlyjzLMwyu/iK4Zww9uz1TeYBxb6N+/FHvfbzmPXXV78H04JOqgmAhVUDW1KBtDEL8Tevuf9aKRYGv2AGuAWhHtk+LG59zMEU9yu/3Nz6gsoBqIl4ZpEQlhUhXDJdTQZsCPZcC2nvXJLm7jv9m9jc+O269LEC6Ixa45a06DO48BI0CevChY0XwYcYJ10RAMsSMuIRLZvirwQFPLju+L0hTY9o6EdSPxgvG0hWXIKgnkMCXS6OIovEoDG5FLOpr2p6pxzV4eT+p6H7SABE4K1z2IK0R67fRY5+03qHnrUQgFQmL26VWAoJpQP1tTkM3bug1of39kr322muuyiI48vF4nBz1nEjELRGP2ezsjN29O2XT03exPyVbXl0+QByIhRcXI0iLxSIeE8Riapsgx7wPucVCQJS4Ix6Lg38CxxLwuecn4yuGCJgiICaT9yzINYUW/EKw3otZhEAhl/YSeMZtaK2Oa4SxYmAsSeMk9VLhmCVx9RMwVRYYUsCchGhxzRfYohBAyztxrlEIpvhIQY1WHXzl4UHsP0iMQGwEoLgqZe1dz9jE5AtWqmpoEO40kI/e1MeaCSmYrIgQTE1c8sYbb9hXvvJlED1FEFayhYV5u37juq2srNjtWzfg+Jp95atfsW9/51X7n7/+67a4tGRvvfWWLXFdXl62/H7Bdvd2nWCra4sQd882Njbob8YWF5dsbm7G9va2fQllnWh+d7dgc7OLdusmbikEEUKFeLnYkjhoDNyaGfk+TZowtwoghDLPPGmyjqEw2gJ6WALmSMIQOZihkzyQa7POVMJyvBzrzNow972JqHXGI5aNhawjFbWuNuqmE07ABASIQtCwJEXDvYcYor39wt+2X9D1f9f/uV1Z3LSu4qx9sGffnjn1CesaOg8x8Koc+UxOnbQ+IgAfJQHvcQOjRCJR+9Vf/e+WSqVseWXZxsbG7Itf/A27cf2m3b59x15//TXr6OywL3/5K9bZ2Wnf//737fy5c/a9732P4LJoF968YOl0xt64cAHk3rQrVy9bpVKxq1fesZdfecXm52btAu80/vLyin3nO39is3NzEGsTjoxZV1cPkocTgqQ4rgPUegrg9ztXgWIyx7jPLWwLJbOv3ly1qgd9EEW2b79iSWKRDIiW+ksiHinmmEK698sFpDJkPZmEdSaRWkkQOAgTB3VlItaXS1kGySnm98FHBpi0pBPEQSL5v+n5NYfmF79ov/gAbUStwJVJWjw9bIOHnkU9yasIJiGPQ2pHhl2zbMiDkbT4hIIJ6/3a2prduHHDTp9+0l566Vu2ubllFy++bZ0d3XblyhVLQqQ3LrzpQdjIyKj19PTYXj5vc/PzEG8FYl1Aim7ZN//oRXeS3rzwtr198TLSsGA7Wzu2vb2DNGzazMy8/cHv/6G9/PIr1LnA6A07c+Y0hEBl0VCT9TkdSE0T4IgW8EHwJ1mgTHPivTsVFMTQIxG5yLvb1tASS7UC9zLbinQDfiGEUIBZgkALW9u2j9yFpdJAVi/M1E7bHnDVBo5SEDPhfXoEhqQFRDuYHiCGxEd6MRpvs1zXpMWzgwG3C4DWh2fRIoLIaWFOqi0q70tEEU1IMzMzdv78ORBzxnp7BtyXP0uk+fzzH4JAp+2vfPyHLZlos97eAavwrr29E3uQsG44emho1I4cnoCDQjbQP2ipZMoGB4etu7vPjk4csw9/+CN29qmn7dyz522gb9ByuXYbHx+3U6dO2eTkCevp7bFkOtlcdxJAZGcemVoZeCErMNjBu+AaOCRaugFR0vnK1IoTn4QK21bb27A8jFDYLtkuuYIzE6qE4HpiLZ43yXeWt2x6M28bu0X6xFow7Fa+ZKtF2uCBbmyuWw3Jj/EujmQl5CIfSE6aVgT+dxqz9uU379rJ0l37pY+P2SeePGcFOtGakFsbJiJiiPvLZQItRstmcwyAGGNYxXZVuESqI4J+HR0dRZ1ctIGBfjh5ieuATU3NWH/fkLddW19xe6KV1GNHJ+zu1LTF4OpisWgdHV2+kLi6uuJGu78fwlXKQBmowlq1wZgp283vMt6Cq72RoRFLJZKungSjjLxUpiNdfynT8n4YJNSAUyu/TguYCb/F6hDgwm7IvvB/3rViCgZRWXnDqtitMFzeke60rX3mDiMmcRhieFwlMFjCRmnroCytQR9CcVu8YWhKX/CsAUMdIiQw4A0i+2oqTYAtVdawtYlJh+2h5ZC/Z/P22xem7FRt1n7500/Y+fGjVlDkSlDmzAXtInCckPT6GxdsbXXNPv2Zz9qlixdtdHjEjWkFUU5nMj7hPIjK5XIY37K1taXdHly+/I598AMfcuOcTMatRPCYRNeWebe/v493ddfGDh22LO2kXyU5IoZsxvb2NkTKYbjzbpA7nWAlbMoVt0/9/X22sbphuzu7FsXQHjlyGJWVhPBwNzOt4BGW6aejo8PfKwUyAjGgipD25jZ4ePFdK0EMSXuNyDwGsRPLt+ypwU7b3YL4xYrtFVFP5bDtEcVrrhHFWu69ofRAdKNRcmZI0H93G7Cl4xbt7LdbqW5bj8HAkkLGXzzyCGL8Q1uy33nzpp2qz9t/eeEZe2r0EEEe3Ii4t/x9Daz9gt/92tcdOT/+1z5n33zxRUdkOypjf78IMbSiK/c2bxkIUygUUUUdbku2trbsC1/4gn3jG9+wbFubL4+LGOtIQDqdxnuat0OM6wQCcRo3iaqSa7yDrWjvaPfx19bWXdK6e7rs8qXL9N9uE0jX1J27trC4gMRmbHRkxEpIWaGQB5YCzLFvE+MTdvTYuHV2dUFsJi0XE7Xha8dw+sXtkP2Tl65ZOdUFUrQLUrf0zrqlpy7ax4fjZisLtoYm2MWDLu1XrYCGKNWKruYIzLiGsYE5qFy3nq5e3O6q5VIR64AwO5kR+3asx+ai/SAd1KPi5w6NC/UPr01JzcYAzt1CibLYjzKnFHSTyKtIS87Hjh7HLjznKmViYgLXcpfrUUfQwOCgDQ8Pu73oQ68PDY5AqA4Ik7XTj5+mfQRJaYOb09aR7bTujh64uUDdId4/id7vx8hnXVW1ZXKWxguR8Vc/UexUOp3FhvS6xGTbcnb8+Ak7hDS15zrtEJ7biRMnbPzIBITqsTjuZgoi7xX2bQZCa89DRHcuFG+6f8kMQaYQqqcYjBRnvjHZQ+5DqB70J5KlPY46dsKsIx623jazkUzIDmfjNpoL22hH3A53p+zoQNom+lJ2hPthyrrl10ZrqLQAn9IuMXApXB9MDlNLMv5ZZMm+dnHajlbm7T/96Fl7fLAP3SqJQDXVyujvNTeqCuwq5SqIiTjXSTRv37qDkT6LxzMP1wnxKTgY4NGT4mRF5GVU2Bwu6PDQsEuYdtNqqKE8npSM/tGjxyzXnqVcPg6okuByI+lQkitbQxWqbdC+7pImm9PTrd25OipsD6SVLNOWcbg2NzesLd2GWswT68za4bHDGH45FfKktMyuzFjSwwRxl3Yj9rMv37RSosNhAEKLYsBDs9dsorZh/fU9SyAJu4UdK6L+InUCVBCrDSxxezRCIJhqgGwCwFg2cAjCSD4MtdE+bjPJftuKdsH4WgwN2Y3Bwz63h9TUz8dW7GtvT9tEad7+3QtP2WND3QAtSYjA+Tv29a9/zT7zmc+gSmahYgTOTDL5XQhSwEBv4B31OVKHh4ecIGk4X3p6d2/HufjM6TP2xd/4DTsO0qVCgpgkYpcuvW076Pne3l6kqh81h4EDOR68gfQo3CwJlKpJ4SmJs8UQ2WybXXr7bXR3yY4dO4YUZWxzaxOvZRPidHlwuIXLOY7ty2azqNVVEI/31taD/cJlD1dsZHSImWhrFTwQTV/ZDdvPffsOxMg6MZ2TmUN9bcZia1N2pLFjHxjtsJvvXrCpmWXgCPtqr5iquytrRWyf3N0kEpmMp21kGFXad9S+X22ztY5xK8Y6rRRJQ4yCE+NK/xGh3onxQND3SvRf2M3lbeurbdvzxwcRwxTAI77i6nIFpF1CdbTb2yBgb6/gevvy5csQrOaRtRAmLi+VSkTUy7YN1y4uLhJBr+Ep3bXjk5P2FsZ+C25VNJ1HqrJtWeKLOTfKBdrOL87bLSL0ZSLxmelpvK9pV4Grq6sQetoj+bW1VZudmcXtTdv2zo5de/eaLVIupSspWlpctnliljt37rgNK+SLqKhZbMm8252lpRVvv7yyBLKG8MBwe8C6NpPWCPpentuEnXHb8Q5dZaGWk+h8CqytvGefOHvMqiW5ursw274tMfYq8I4Od9nM1LtoghIMlLAMkffxoyM2fHjS3m102Uayx5dFdH4gFkZbQIy/n/kVod6Dvgck4xeS6/b1t+/axP6s/asXztrJwS6CPrmS2A+8BiFWamITf7kPUd/HML/55lvu+4sQ4nLJmlZNi6Wyrxft7u5hG+TR1F2XL9CHEC2PJhaLoedzTiwZ+jJtSkzuwoXXvK4fTCDeUD31K3VQwXuSetT6U1dnN8xStZXVZZBSRhq63ZOTN5XPF9z9lpclREt6depFHk6pWAav2ipo2NjYCBIMMfCGakQWN/IN+9ffnbJKsgMlhsvqKhJPSPsl25vWu/K2/cyHJ2x77YbNzyzYLo7Lmxdv2vT0kj1+6rB9709fIVY6YuPHnrTDh4ZwKnotTcz2lY0Om2m0WyoMbkIppLHsSP+TnjGh/mE19W9T6/Z7l6ZtDGL8y888ZSeGIEZZEbjMGswCtxRLBZAOeHg34AG1sOXqRfpa9RSHyL5EIppgCGK9ifpoc5UigggZirSl0rrR8wtIhQgpYyu1LeTqQIHqywuTipS0yc5osU6Bk3z3OJznNgL3WQuIcmvldcntdu2iqZHFRMGtonGIi5pSvKHFRalC7Y3zh3cRPLuY3S6Ahz+dthreVF1nryBJwx1UVNXGig1uXrPPPzNkyfCmTd9F8mCem1OrNjW9YiMDHXb31jXLZXvs5GPPoh7HsIERq4SH7Hc3O20u1GVpAppiiPgHhlWo8GL3sOP2IWL8x8y6/f6lu3Zof95+/lNP2qmhTtxL9/98gkKMO98kuYUyytLnUkuilzrRpDVJ+Jnnhn3rpZdcH1Pg9US8bLbDdwg//LGP2pvEK1Xc5zbUlc5FbaK+PvjhD7iq2UOqZG9kN547f56yBZuFkMX9Evo4bp2dXa7CivR18rFTNnbkiCMaAHxALXn4IQSSnIE6zOFLOMiAkOxMBufLhZVXVQPmW/mQ/dLr09ZAt9e0v0FNwjez6r5FV6fticSefXyyHbtTwI3Wwue8becrSPyOHTsyjHRm7TaqdXhk3IPQbDZFFN5mf7zVZVerxC7SMki4kKXw8Pe6+gTew66tViaTFMXERRJPF1Elrg4VnASnSXUI2QqXKsU8dbVmo5VNAhnmFYOTFERFKB8Z6kNvjuFqjtrEsTEf8cTxY/j7BHaor+GBXpuEg4YHemwY43340IjlUDV9SM0YEfwQrvIoel39pyDA8MAgdUab7/ptAu9o4tARX8quy8ODcGIxX9oAvhgcT0gH7DrAIOMqjmx+IMy9KZIC1jRLxIQL4Ed65AnpdGS37dupjrqdPdJjXXh8aezB6KFBGz982E4cPWxPnJqwY2PDdvqxE/bEmRM2MtJj3Z1tuO5p62tP2ums2bHovmWsBExENqhaLbEfTD58SzJ+uW3DvnkZbwjJ+Kc/8rhNDnZYGU8hqKYs2sFV8r2ZXLW4jCHb45VcObQgwVA6jR6vwEi1PSLRmhX2yh4nVOCyMDp7e3PHOokH5FIqrimjc7U/URPnQkaPcRhHrmcyQdReJtqu7YNOvQc5MR0qFW4DT0twSV1V8ah0SC1BLCNVVKGdYIxo3SyCI0JNFJLFkqifuojTnLzfkF0yonZrt26/dmUeeHGVo0gPc+oJ5W0yV7ITuYoNJoiocykrltet0iibjhRJNeb3Kxh6jH084XvyDd/rSFkCKYgQcS+uVGxqL2TvliN2t4JdC2cYv2G/kx1yKB5SU/8tu2EvvjNnQ4V5+8efOGWT6EBMBikA24nhgYvEes82Fq7C/XhBTDwWIl5ArfT0jxGZlm2/tIpDAj9Xo3Ba0var1IHjYvjhlaLQgvBDnDL2QvcNykWMOO6y4pL9QgU7MIxK2rZiYR3kNyyV6bEQdqsOtUv5Pdf7DOw2qlaG66thS6OvdfKwmF8HapAFgpMpVEEUm4Xh7Bk8gSuK2nmAGIGaqmLEb+7U7NevLRNMd0K9vHXU8vb0QNQmO0rWiy+QVLAWDVse9VmoFiwBh4sZ9nEg/DgTfTSIISLMJ9zQ3GMwQBo7GLbNvZKtlM2u7yXtRillRCz2m9lRh+IhNRVE4LpBmF2XBpx3PwG0kqLWhnbc+jBWh9HfipgHLdc1jjR0WTzda225wxZLYOjSwxbPDCIxIyAfI9zooYMO2vYS1PZYum0QiekGse3002n1SsLSiU4CphyTSSIpGdp1U7cXVxak1gl7G3gjsTbGwl8PtyEtHcQf/ZZIdQNtmjYpiNrB2L3UI/DC2MficCmxQwB7cxqetY50f46adRJPK4IkZ4pb9nRv2E53R2wwE7FMXJKJ16UoEQkW8t3+61xATau0cgJCeHaSbIJS3lUqDaQISYk3rL09YUPxmj3ZXrPjKeykH8S4nxyKlmT8j/YN+9a7s9ZZmLOf+ehj9vhQD1zUJMBDCRFG58aYiI5ZasnA93ZlIF3gMIu01b6Z5upGXAki17El2hPWbp8bNKks0V3uJSIfhdvrSIK8H9fxzhha/9epFfWPZ6PDdd676gTj3R9bHlAAtw5GyPEIHAqpQzi5BYuS6tOnWsHPdn27Yl++vmW7SN/J+rb9yMl260QzxlFZOupT0yqsrwpr3QxPjc7kM1ToIzg0xwP9SwNoz0JnfnWstMb8BGsdrVAgLpuppu319YT9h+TxAIz3k4wof+R5BC8E4qMSNdDRDcUW6MYGOtBCaXpMMT/59topS1MtzrOW18mqF6NOop12beR2q+O11LlWw+14GXA93FuF2xtxnuH8OhLQiOfABmqGuMXiYIayEFKkbHG4PZaxBnUbRLzq35AqQ0KVw0hgA8mqhbNWV2whTLVyc3ryAAP6gFCIoDNW0cKqnemLWnscg4vtq9ZKqJoitqhIHalZtQMHkhCILc9SJiwCk0XxhLTvH01gpFHVqqb9fDFJIhOlXcl6Ivt2KK4tgfspwHkzqT7q0L2q4MWjiKFyOJ4Z6CiZDpfV8BJqfnaV++ahMj0HB8+49zpc4VRfD3LVgCjjnSk2kdEVp3mfzLWK2GtPTJIgH0J8Lr4L9iHEjWTaSvqU3aXVO3SDdLieda9+fUzUTlVH1NzmCfWQhXHVp5L8Q/eucAQSlYL1IBUjORBMfT9KqqxYA9WiyDyIqdSLDkUEh6cjEVwA+hZDt9xn9e9yzTA6WCF7ksQuZiDuAIQ+mB4kBhyinT7viyQJDhDfLCC5yiDrnXStHxbz+EPIQ70IcXpHXYGhiQsBfhJcVxCjN5I9TShQZQJEHo5Q0twCbSLJdbw6RB833AvSPkQwliNDA2owEZd3YR2x0bSEcJCmj+sREO/t1Edz2iJGSyY0oveHCont71p/XLDgUoAMnT4MZqMKTcbxPtWHMm/UvzJzhEzetnV+S9sJDhL3mrNWndUmGf4ziOHHY5wgFDOIGmrZXFflwJWEX13kqM8gcic1TVdsDhiTEHHoR26qvpYVxc0LQzQdOnbXlQY+hJBBPbURvE4IH4c798EhHEiVfdGT16BhsEPHRJ3A9CPOoNzPXKlAZUKGWumdyhQbMb5QrHE0B0eSKpNUt0q/ks5acc+yqBhF11EkQfGSH9hu4uQ+jLqn2Imhyes9BSII8/OeIZqKxOQaQ20VC1W0MlCXJ3k/Cbv3koyp9rZFFDWt4q5tbm660RJXQSY6U/Qoj0Hum/Y34BS4SR6GAJKxVD/K6j4CIXRURkYvgv2QulXU7gfOqKJzUVqEk6HTmpM4XetGWpxUPSXpX4m4ltxFwHg8ODel+lH5y0xWqkvICb6ZFKxnyYhKQLQ4p/2DCDBp6USIFLxCjBq3OFsusxwGff0sl8ZjI4INHAUhUXZANiDM2BG8NfrEHsR4juFwyOmIEy/FE7i+jKHzYXK9lV1IaR8ws/CkcYi7fBv5fnLitbyp3xrYs+/eXLDM1pR9/vxxG+3K2rXrN33TpoUYASZCaB9Dy+QyZjGi3xLumxBTKVd80U5L5lox1eBa1W1vz2EA0dtVeVJhX9LWUoYvAvLxr5CBlDJRdBxESxUIOC2haCNKCNTeRS6bc1i0d66xpS20TuZfbgFZIpwWCIVobdU6EmCeOAhS1LtX3BdqfSwdZFA72RchYKdYsDvru/bNCzfsg8d7bLwrbN3twYKiSyEIVAqYUvsplJHVWrZFuJFqDCvQlDaQpydGpI5WaqVFVFsu8fLqOrDU7KPljwd9PuxNBSpKFFTgpP3jnp5en7SQkifQEoJ1FYJ1ZKZIgKeJaFW06pFo3rZ2dmx3T+tKu7YBArXHUGVCq2urvs26tLxsBYK9daRueXXF5hcXfOV2kfLN7U1bWVn2JfP5uXlbXVm1jfV1P5iwRT97O7u+6js7M2ML84u+t6LtX42vZfkt7ldoExx2W/RjQiu0Vf/a51iYX7A1+tbi473EvB3VEEZEUpZC0wkOV2lCJJgKKy7A5tXrcnFxVqo6/A3DNd1cqU65+ZIyN/iyj5RJRenkjWyJnywkjhNutcJ8MD0gGV8dzNv3bi9Zcvuufe6pMTve32szc4t+DklU1eqqTm/ouQxxxL3ijGxOu3MN38jR3rXHDdSnZ59gWzrD+5rvtrVl0ravfqReSOJ01ZO0iAMlJf71MCZA57wTx8slDR5ld6Qy/BtN1Jea9K+VtdrzTvvxupd0eh0auqVAatzzokwM5xF8M5WQ2C2kfW5r37518ZZ9+ulxO5SrMteSczryDkdDhApASO9IUrh1EB9IsqmBCVcULhSHUM/6Fq3sJeARdzRsYWEPzzNuT28+4qvH8qKC44cCPYQ0lG0FbtUun7hJHKuV0z0kQ5tJ4t6NjTVbh+t2d7Zt+u6ULYibaeN5adkWZueQnn3fzNmg3vzsvK0tr9giHLqxuubSKFcvGU9YJkXkDJG0m5dCVSXQv6k00TP2Qn66jgNFsRdSh6lk0pGt/QoxR0s/C8naCdRhBzGO6sepF5ONoV3M7U3CVZtSi6AVRckqACXig0wqbbn2DgiooHHH0kTOCSJ5IdR9C6TBv+oMs7gN8Bzcy+bIcxIeuXHChENxSxEH6cRhGGaLxZIwqga8n6hK5aZkfH2kYK9NLVl046792JlDdmJkCC4rOYKkBjRRAe+LYRJHJiEjKt3su4GoMHlSqq8OtQWplAEx29tbvjOn5e7AkMnIRh1xkiJJloy6PkoCDPPp3OzOge751NG3+gSqhQQ8kgZ3NUm6F4xKbnd49vGCIn/Xqi8nQ1IjGyP1WqZ8frtk33r7Hfvxc0/YCDFlvX7Llm69aj25JPFrt5XE4SIKXC27oKSlec1bnqPw4J4ac9FhONlIravVsaOxUAFGXiEQ7bZsz0ft9uKWnd9+xBcsvz5asDfurlhk47a98PiYTQ4O+ram9JyH9Vw1QdWWKOorwaK+DKNUWDImIsmzCvxwcaEvd4iDAFhAiohqI5sjnOpeuBMg4mwRQO1rOAniZvXnzoGiUdWDM0UcjamGLSKI29XOVSnM0CKCkK9ypRah1Ebj6b3aldH/BX0DC9swt5G3l6/dsh97+ox1JQqWTq7Y9QtfsnR43epE4rh/wIaERVOwRtwiWhUgSeo8hpHrDqD4m0hOGY+0yByJ4Mv7wFGxfbroHfmIHT35ebt8c8me2njc2z9EjG8cytsb06sWWbttnz192I50ddk7165ZApWQwtWT0ZWNkAunSWlrU2tJg0NDvrcsXi36RhPuHnpeiNfB5i2MsvSuxxVuC8z1esCx6G+IpPLuzi6MLeNDFJ130oGHAmNIEiRtYgDVu7/F29rJC/l5XUmoTrCLqHovqQvgzHudVhu1l2pLMi95dalMyg/fCZGzG/v27Ru37LMQ47FDHXD9HlE5qnp7EedhDhV72zpSMcbds4LO4Ip9ZNRBvDw+qV3xRzichCmQeogmt7vBc3vvhGU6Ry3bMWmZ9JBdfOe6Pbn+iC9Y/sFYQIwwxPjUqcM2OTTonk4UoyxWWsdbkW5P8Kx9Zk1UCNApc01QBwxkvDMgQfpa3o3OUa1iX0QcneLQXneLEOJwVxcgSepL27f6SoD0uRBXLpb9SFAONSeCaLJVuEtt5LmpTovTdYhNzztIst4paYxgnIBgqitCSS1pPhk5FjCIGM2Risu6sFW0V27csBfOnrbThwfwAqlKLuM5Td26jl2ctpMnx/Gk8pbExb5145oNj/ZZIhVx+7aD99jR0QMD7oMDnQ1rx6Pbs/aebhimH+LAYIWKH0iYWZyzk4uPIMYfHi7YhellC63ftR85MWpHB/r9qL0kQx6QOFNei04O6vSFjuJ0IT1yJ+X6dnUH99k2EE59qSgRQIZXaklcXSXW4IVHtDpiKaIpNlHM0QaXDvT3ux1yG+LASXic1fw+gBh70ESwSxdJBBGyVabcelZqEaJ19QQMFSRX56yqfnIRpkBNLeBNfefmHfvhxydtvC9jMeaYjElyCvbd737X5uZhVoLBvR0QnO20C69fsMdPn7Bjx4+5Z7WM+55uS7lTIxspZh0YHrZnnj2PJ4ndQYqWFlchRt12yrs2OXfGwXnImwJCPkywCbTsg7h4FwQXEXV5EQXc0xATTYPgAtJRxePaXse/JxYo8W6PWGCfCeZpo19B2FhdtjyI3sbH39NRftTQDr6/e2BwkepvMYEibbcoE2IY3J2DYAkiQKovCsqV1j3vWqn1fDCLUC2kP1Cf+4DAgR2RStURUi2jKIgL2sAk2DcdaCthdEvoekXl8iq7e3vsiScftyfOnLannjpt6VzUnv3QU9bZ0+FfON3Z23ZPUKsWOlXZ29OHzUlbH++1ElzEwanUsCM14MDt1Xc7DqYHJOOPDlfsLSQjvD5lz08OIKaHUB86wCvvAbrBrXIBdS+97rqQj7vdcJpP2slLPVSFljrkCrqxZqgWUqRO1DaQAJCsfuQxqR8xgnqgrmyPA+jIChiklfWsLKSq35Y9aEmMylrlfqUvV1s8K/Dc0eE7GE2OQA1VqPcKTJd29+21d2fsudPH7PRop8+zhj1RkLm9tedHTnXKXYGw8LK1veEnWaRe+5FqHeqTHdJupU63y/Xe2dlEO2TcRh0ZHyQgXSa+its8eH5m43nN8GE19eJ4zS7iTdn6HfvYsT47NtBns/NzrltdPwtBmjBA+wQBVKpGKkXrWPK2ZAh9mYA6Wp8JFgvrrrZ0fkrna2VD/BQ4famNB4oQT7peE5RjIMBawaNDCYTqU/pekxXSdd+yCS2kK8suqC9f0aWtylpLI3HGiqIa91Gfcwvz1oPT0CsEU6eGGl7cKdjFW/P27KlxG+9OozrbbG5mGmLF7Tbqq7Umpr2Nvr5+W1pedKLK3RdRPJhlTGkQnfHt6e6zHTRDfg91nYzb4cP9SGQYlRW26eWb9uzmI4jxxxNVe3t6xRqrd+wjR/tsQsQAYPUuDpZ3JB2vJAOuwEvU1sR9PQix0LqV61+IENEXIBlBxzJlb2SYOzC0OsgGXh25Oo+rk+RqrxOFOd63liqk07W4p8VLEUsIFeLlFCjuUT2NrzLpfiURSklEkrTKGxNx5CD4mV/c7RRORBhmmCJI7e7otNOTJx3uClK9iGRcujNvZ4+P2RNjg4xtNj11C9VTgNEkxVVsY6dlc5KGRRscHLJ3rr5jo6OHGCeQPmmTTvrVV+h6e/ttY30LeEvMPWO5HG5xDA8u1bCppev23PYnHd6HiPHS8bJdghi2dMc+enzQjo8M2to6IoaoKXgRp/pvUckL0ios0aS4WNwsjtcRTY8/QJySyvIFXECQ1tff57ZDI8ohkMGW66ozUOKmwINqBkxkIdh9d64eq3AVMVRXdfQsbhZBldSfkC6vSoQNJAojDdxq45tYUrMQWFKhfWmXIurJK3LGgJ1EjMt35+zciaN2eqTf4pGGbW3csa3ddeDO2sralm1t5a2nFy9xbd05f2VlycfMZIiw4zg7eEv6NlYeBunubUNNraNdkjBdO2quE/uzR/t2u7Nw2c5tveDwP0yMEyW7jGtrC1MQY8DGB3WQedYnJolouaSapDyPMgGNOFTuamvpXN6TB4AgXIjRlx5FyI724OCagE6grrTEIqOpNlp8FLf34dr68XshWJD5xUF83yQEKgseZd0LwQeTbLH6Uz9iEqkU2Qwv1ytleXp8tKO4sFeEGLN27ti4He3M+hmqvfxN3Prr1tvVC/xIPRE4EYVftb0g3GxvK0DMwkAav8JVdVCPxCPahhUD7+M1JlNDaJUozNljN+feIgL/UYfjYTV1omxXptesvjRlHzneZ5NIhrt+TELcHyyJa+Ky0sGXYaCNP2u/Qt8wVbTsARpcKiToWUvq0qkyx1oiaZ0y14lB/5oVyJF60flbER4UC5wAU++TWtKgdPD+UUn9ac9FUbauOiYqYy34/D2I8lUBKLSwt29Xp+chxoSNo1ZqjZL19Kfw+lZseWGG+ZboQyqLiD0kNUr0HYohYTqpkqaswjjblsnmXAoVGxWLNTf8sVTO2jvGbHZ2j5CgzW7NXbDndoMfTX2IGC+fqNjlWYixeMc+hM04OTYEsuQViAAB7OJA/rrIayBNVN+1FhIVoPnqKTXEoUHdoI3aigDB6qo4BqMLEbV+01I3ImiLEK22SnqnfJD7dd96br17VHKJKCGVqDmNr1RRH1w1WvCjmCIGcUK+bFdn5u3J8UP27NExDzItpE2gkL3++kVsWpvt68xWpI496LC11SVf1NQKQzqVRXK0xVCA8/ttJw/zMsfd3byfdu+lLBxJ4JktuQG/u/imnd/9nMBxYgSQNZPQKEoHbmpz8vqAPHdBtcEPtX3Tv1GDo/Ws8uDXaYQkubTS7UKQ6srwKtLWpLS+Lx2uL0dquUrqoozU1JRpG6DnfmohupUehfh7z7o279VMLrOcDtmIspgKQqCg3Bts9RCcMufqf1WuZwhNUKX5ua9OHd33YveqjajNLm7YxnbDNndiNr9KDLJttrmPBNRTtrRJULdZsb1y3JZW87a4vIV2wIkph6xcw8uDceVVarOrKm/vQHoPMYgByNKfggl+505ZAMlWBG+b8DtiWkmS0kKKE7E54eBenKwIXNnJC4douzLYfvWKStRrpVYfSi0CtJ5b4xwc35PqNcuQNVcTBQihvQq1kZrUEA+0U79cWiWCTckZCtiCw3zo/0bSxg+N22PHjtlHP/ScPf74CSpXbRA719PZaZ1tWatgK9uz7f59wX1U4unTp+z8uaft/PmzeFtD8AJSjZvQ0ZlBbWV5vr+fovQgMdCZAlhZwHtuEiMgiKM3qEy3wf3BMpK2H1u5lbxKoF60tFzH8EfI01cu2/7GFl3RuxwArfXDvcpKUn1BCmBRajkQ758CxAYSWnaJKDWlVC0U7xwkuCch+2AGPo1RwsuTIxIQCz8LW6AlEX1FLZvBQ9ratvnZObh/RccmbJPnqdmZIJjUjiiOjW9Vw8BobyQLyMCfeE9Oi/AZsT+DGMJ1a6K6D3hEXCkkCCFCRKuJT695bSa/1Z9m1shK6qyutX+QCzJqxYK9/a2XbPbKRVu4cQM7WLVFfPaNjXXb2NzwlVshtPWtp60dbd1uNTe1lm17R6ulzb4fSKAN1efLGPj6dcUVwOHLO/oIHodRbVu5WdRKFAlNsmcViOkSDczQySuGcXWre9sWBemH8IiOHp+wHoK/9s5uO3T4iHuFh0ZG7NTJUxbD29IpSfXoTC3N0jxy5L8ghLY5mB54Es+oUQTkaR1KnCJ3VhtMBXLgGaH3ce/KfiL6YHO1bkJMH/AXJYExD5KkLOAIxSp3bly342OHbHHmNnq9ZLfv3LJbt27798DvTE35/vnVa++gcxdtembG3rn+rt2m/OatW04QBXD3pFfcAqxSLYr05bHJlgkSR7SAIKua8r2CZqEzmGNbJdpwUqWwxw2BitVxJXmHwE+1Eowxf+WSRYt5G+7ps1goYf0DIzZxeNx/FGCQezHDNtJSxOPUWp76UYar3VI3cACEn4PpgacAHODjJiynmwlpc2lja9PW4FoFdRpELu7uTp7OfWYk6nIrjag+lFtvgtQsBRZ8KOYUs4985lN249JVj3Cr0YZ/Vbkj12HdXd020Nfnq8CDA1ps67UudHI3Wduy2rfoIKBSVN4aRe6qFv0KRPpyCJwt5IToncZ12AJOFLKlOoKpK/MSgng5WSwj11fxEsEBuEBlYXNAiPep7/3Fk8RcpV3b3cY47xZsZRFp3dy2hbkFmyMuW13f8C+M6pu2OiEfBvH+fRGG1UiuHXRu9z0G3GfTcm1fxbW9trBl1YU79vRoh53BtdvY3HJvSQZakbN2/cR1chO1z4wOUNMmrqnH1Q8NUKBODw7na0VRxBW1FK4V7Y+/9Nt27oeet+QIxq2BGoODggNwEIj+ZTPk1Wl7VshveWueVAciaCdQBKgitWKFgAiBjQhSEwIY5yAsKtdz8DsivEPQifVtGcl6d37FcvVt+9jjgxAmYTu7WgbKWTyRJl7C8ajs28yNd62rb9g6+0dtg3gplQlWE4QOffdQ+/eS1FyuzedQxRvTs5g5l06gWVbs2txde774iKDv1RNVu4rbViLoOzuSs3OTE9p3pwLIpSa+BYQITnUL6ULEwaQ4Ivi1s4AYekY1NklOe9r4yTqu+tXnGBOolQKE6miQ8+k9m6RmgXckGsroBdytNSva4MnIbQ0WJgOE6p9Uq1zaIOkaIL1136qjjgKwVC5XPowhbtjqft2uzi9YbfO6PXsYKYCrCztyw+NEzzmLJduIynOWSbZbAwMtVzUWl8uqswIp5g6zad51JAK20NqbmLlc2SEYxLgTEHa3h9Aya7Yb7bUfLt6PMxyeg5JxdWndivN37exAyM6dGrSG4h0d1XfEIraasxCjSTsS9D7I3gnAhbUxz5P/+qZ7VY5WvQXYFnJDfkxevxSKvFJALe4Dm6+HppJhIqqvLL9cWdLh+x4OC0M2ka8RgvO/EOAesgXXvY6b74Iykd1JT5s6cyzXS7ZRitu7GxVbmb1qH52M4fXNWhR3SD8Ypu9elEvyjpBS5qlfq4vE25BmbfOq/6h/5L5LPjVXjaCtBAsjuai/pH4tobrmcUep8wP2yZ2PCYL3IcbkPsTYsuLMVZsIv2GPj4glgsAn+HVOBmm6lq5yRAwfkORXMkCKeEK/fnjRJcOfnHeb9WjKg5wEN/FB0f1rUJOq0vg6xQ6HkRU1+8aMt3M/KcBxs8/7oAjhgpae6ErSGrwIsiRHyFVp8w3lUd9a3WkM2U73Z+3anQWbSK7aGaSjXlgDiprt65QHSKxW9zAn4MbKBHLawtURzmC7QF8J0An7UCxrESQlotMkMRwBVJd+k7ENe6P4ZNdytpk8Yz+28Ygfcnl1smzXlncsP/2qZTf+lx1KXrB4Xb8rzgSUGUTqQopRxHBPQy9pLaIEKNejvCk4D0xJhwalahfUaeLE/whpYns9q1aTZLzgrolEEU7MoOSHl2EIhwctea+N+lIF70iwqW/vhsTYauC1VUHvJd3wr4rC4mIdOQpZPvastZ3793ZjqWI7N16zx8Y6bLSP9rUt2y1jN8PYDpAeb+TpBnd85zp9a1knp1HgzyJ9cp85jI3tgRjahJMkSW6qSAeEaGQsnzxk5cyg/cRCB62A7GFiVOzGGl7C7CWrrb1oPfFbFmt+F9oFgeqKmDV5d9NI6sCzJk5RC/F6q71iEUNJPznn2AmG8r+ttir3UhFAV39SfXG/CBsYZdVudufji8M99uHT7IGkGk3iepHeBYgP2gtlqiFCqJyRsAuiShQjHes4a7Ejn7aNYtg2Zu/aztqyjbYnLRPetViiZslo2LLxtCV1UC00bytrV1BD0Xu/E1IuF6wWabdIesKSCdxeJEK7o/li1fLYj5rOjiWHzDpGLJyM2U/P6ItFQPZeYnz7RNFub+K+buzY7voSk9mmVjB918VBbZ+ePnoUKlqTV/Lj+aroddUumLyeJT2OJHLrqr6a/4I6jkF/IqmGFFnAwbr6f2bi73hSNRH5QPI+mzAHyUv8zqv7XdBXMBL9YZ+kEDNtndbZPWgRfblf3hUqcWtjzTaXVswwvOlk0WL6IRfapbARsYjORpXcXjgsTRuqb0jV4/rtEWSBfvQ98koIr0rfwEq1WyLXb5FUEtDr9lOzaVoA13uJ8Qo24+4enRMt46igVxVYofOEXGq0JuAPShQHk2uWtgjxfkksyPsWKpU8Ilb5A6n1/sBoB7q9Z2P03Ly2evAqrXd+4caJ1aocXJqvPQUEddnnRkv/Ig6TZ0Dfm5cEQiodrijvbRJXEF9VhXTsIWrHTw5qGD5+IhiucSUQg00jSR510C1tiUzOkpk2P/Sm5RasDy3q9vn5RxDj1eNlu7NXg+JU5o3rc6YvQ9uawn2mC+Qj4GSlJtcfIIbQ2Wz2/okGjvCDdby7A33e6z+odj/QbDY7QGBB4Ahstvc3DnCrDW/eQ3yfRWsM+m55Y77ViwutZSBpNhlnxUfaf9Gh65JOoeNgaCtWw0lDBDLa/MIRHlQ4Gse2Q2DiJEnffdUejKHnn3oUMX6Q/vKSiOHEhBIve8kP0l9KAv8Xzcz+L1nSlVf+s4YT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p:cNvSpPr txBox="1"/>
          <p:nvPr/>
        </p:nvSpPr>
        <p:spPr>
          <a:xfrm>
            <a:off x="18579" y="1581962"/>
            <a:ext cx="7541094" cy="9234084"/>
          </a:xfrm>
          <a:prstGeom prst="rect">
            <a:avLst/>
          </a:prstGeom>
          <a:noFill/>
        </p:spPr>
        <p:txBody>
          <a:bodyPr wrap="square" lIns="91440" tIns="45720" rIns="91440" bIns="45720" numCol="2" spcCol="180000" rtlCol="0" anchor="t">
            <a:noAutofit/>
          </a:bodyPr>
          <a:lstStyle/>
          <a:p>
            <a:pPr algn="just"/>
            <a:r>
              <a:rPr lang="en-GB" b="1" dirty="0" smtClean="0">
                <a:solidFill>
                  <a:srgbClr val="1E5EA8"/>
                </a:solidFill>
                <a:latin typeface="Arial" panose="020B0604020202020204" pitchFamily="34" charset="0"/>
                <a:cs typeface="Arial" panose="020B0604020202020204" pitchFamily="34" charset="0"/>
                <a:sym typeface="Arial"/>
              </a:rPr>
              <a:t>Valproate Trust Policy Updated</a:t>
            </a:r>
            <a:endParaRPr lang="en-GB" sz="1175" b="1" dirty="0" smtClean="0">
              <a:solidFill>
                <a:srgbClr val="2E75B6"/>
              </a:solidFill>
              <a:latin typeface="Arial" panose="020B0604020202020204" pitchFamily="34" charset="0"/>
              <a:cs typeface="Arial" panose="020B0604020202020204" pitchFamily="34" charset="0"/>
              <a:sym typeface="Arial"/>
            </a:endParaRPr>
          </a:p>
          <a:p>
            <a:pPr algn="just" fontAlgn="base"/>
            <a:r>
              <a:rPr lang="en-GB" sz="1400" u="sng" dirty="0" smtClean="0">
                <a:solidFill>
                  <a:srgbClr val="0462C1"/>
                </a:solidFill>
                <a:latin typeface="Arial" panose="020B0604020202020204" pitchFamily="34" charset="0"/>
                <a:hlinkClick r:id="rId3"/>
              </a:rPr>
              <a:t>New Regulatory Changes  </a:t>
            </a:r>
            <a:r>
              <a:rPr lang="en-GB" sz="1400" dirty="0" smtClean="0">
                <a:solidFill>
                  <a:srgbClr val="000000"/>
                </a:solidFill>
                <a:latin typeface="Arial" panose="020B0604020202020204" pitchFamily="34" charset="0"/>
              </a:rPr>
              <a:t>​</a:t>
            </a:r>
          </a:p>
          <a:p>
            <a:pPr algn="just" fontAlgn="base"/>
            <a:endParaRPr lang="en-GB" sz="300" dirty="0" smtClean="0">
              <a:solidFill>
                <a:srgbClr val="000000"/>
              </a:solidFill>
              <a:latin typeface="Segoe UI" panose="020B0502040204020203" pitchFamily="34" charset="0"/>
            </a:endParaRPr>
          </a:p>
          <a:p>
            <a:pPr algn="just" fontAlgn="base"/>
            <a:r>
              <a:rPr lang="en-GB" sz="1400" b="1" dirty="0" smtClean="0">
                <a:solidFill>
                  <a:srgbClr val="000000"/>
                </a:solidFill>
                <a:latin typeface="Arial" panose="020B0604020202020204" pitchFamily="34" charset="0"/>
              </a:rPr>
              <a:t>A</a:t>
            </a:r>
            <a:r>
              <a:rPr lang="en-US" sz="1400" b="1" dirty="0" smtClean="0">
                <a:solidFill>
                  <a:srgbClr val="000000"/>
                </a:solidFill>
                <a:latin typeface="Arial" panose="020B0604020202020204" pitchFamily="34" charset="0"/>
              </a:rPr>
              <a:t>​</a:t>
            </a:r>
            <a:r>
              <a:rPr lang="en-GB" sz="1400" b="1" dirty="0">
                <a:solidFill>
                  <a:srgbClr val="000000"/>
                </a:solidFill>
                <a:latin typeface="Arial" panose="020B0604020202020204" pitchFamily="34" charset="0"/>
              </a:rPr>
              <a:t>.</a:t>
            </a:r>
            <a:r>
              <a:rPr lang="en-GB" sz="1200" dirty="0">
                <a:solidFill>
                  <a:srgbClr val="000000"/>
                </a:solidFill>
                <a:latin typeface="Arial" panose="020B0604020202020204" pitchFamily="34" charset="0"/>
              </a:rPr>
              <a:t> Valproate must not be </a:t>
            </a:r>
            <a:r>
              <a:rPr lang="en-GB" sz="1200" dirty="0" smtClean="0">
                <a:solidFill>
                  <a:srgbClr val="000000"/>
                </a:solidFill>
                <a:latin typeface="Arial" panose="020B0604020202020204" pitchFamily="34" charset="0"/>
              </a:rPr>
              <a:t>started </a:t>
            </a:r>
            <a:r>
              <a:rPr lang="en-GB" sz="1200" dirty="0">
                <a:solidFill>
                  <a:srgbClr val="000000"/>
                </a:solidFill>
                <a:latin typeface="Arial" panose="020B0604020202020204" pitchFamily="34" charset="0"/>
              </a:rPr>
              <a:t>in </a:t>
            </a:r>
            <a:r>
              <a:rPr lang="en-GB" sz="1200" dirty="0" smtClean="0">
                <a:solidFill>
                  <a:srgbClr val="000000"/>
                </a:solidFill>
                <a:latin typeface="Arial" panose="020B0604020202020204" pitchFamily="34" charset="0"/>
              </a:rPr>
              <a:t>new</a:t>
            </a:r>
          </a:p>
          <a:p>
            <a:pPr algn="just" fontAlgn="base"/>
            <a:r>
              <a:rPr lang="en-GB" sz="1200" dirty="0" smtClean="0">
                <a:solidFill>
                  <a:srgbClr val="000000"/>
                </a:solidFill>
                <a:latin typeface="Arial" panose="020B0604020202020204" pitchFamily="34" charset="0"/>
              </a:rPr>
              <a:t>patients (</a:t>
            </a:r>
            <a:r>
              <a:rPr lang="en-GB" sz="1400" b="1" u="sng" dirty="0">
                <a:solidFill>
                  <a:srgbClr val="000000"/>
                </a:solidFill>
                <a:latin typeface="Arial" panose="020B0604020202020204" pitchFamily="34" charset="0"/>
              </a:rPr>
              <a:t>male or female</a:t>
            </a:r>
            <a:r>
              <a:rPr lang="en-GB" sz="1200" dirty="0">
                <a:solidFill>
                  <a:srgbClr val="000000"/>
                </a:solidFill>
                <a:latin typeface="Arial" panose="020B0604020202020204" pitchFamily="34" charset="0"/>
              </a:rPr>
              <a:t>) younger than </a:t>
            </a:r>
            <a:endParaRPr lang="en-GB" sz="1200" dirty="0" smtClean="0">
              <a:solidFill>
                <a:srgbClr val="000000"/>
              </a:solidFill>
              <a:latin typeface="Arial" panose="020B0604020202020204" pitchFamily="34" charset="0"/>
            </a:endParaRPr>
          </a:p>
          <a:p>
            <a:pPr algn="just" fontAlgn="base"/>
            <a:r>
              <a:rPr lang="en-GB" sz="1200" dirty="0" smtClean="0">
                <a:solidFill>
                  <a:srgbClr val="000000"/>
                </a:solidFill>
                <a:latin typeface="Arial" panose="020B0604020202020204" pitchFamily="34" charset="0"/>
              </a:rPr>
              <a:t>55 </a:t>
            </a:r>
            <a:r>
              <a:rPr lang="en-GB" sz="1200" dirty="0">
                <a:solidFill>
                  <a:srgbClr val="000000"/>
                </a:solidFill>
                <a:latin typeface="Arial" panose="020B0604020202020204" pitchFamily="34" charset="0"/>
              </a:rPr>
              <a:t>years, unless </a:t>
            </a:r>
            <a:r>
              <a:rPr lang="en-GB" sz="1400" b="1" u="sng" dirty="0">
                <a:solidFill>
                  <a:srgbClr val="000000"/>
                </a:solidFill>
                <a:latin typeface="Arial" panose="020B0604020202020204" pitchFamily="34" charset="0"/>
              </a:rPr>
              <a:t>two specialists</a:t>
            </a:r>
            <a:r>
              <a:rPr lang="en-GB" sz="1200" dirty="0">
                <a:solidFill>
                  <a:srgbClr val="000000"/>
                </a:solidFill>
                <a:latin typeface="Arial" panose="020B0604020202020204" pitchFamily="34" charset="0"/>
              </a:rPr>
              <a:t> independently consider and document that there is no other effective or tolerated treatment, or there are compelling reasons that the reproductive risks do not apply. This must be documented on the revised valproate Risk Acknowledgement Form</a:t>
            </a:r>
            <a:r>
              <a:rPr lang="en-GB" sz="1200" dirty="0" smtClean="0">
                <a:solidFill>
                  <a:srgbClr val="000000"/>
                </a:solidFill>
                <a:latin typeface="Arial" panose="020B0604020202020204" pitchFamily="34" charset="0"/>
              </a:rPr>
              <a:t>.</a:t>
            </a:r>
          </a:p>
          <a:p>
            <a:pPr algn="just" fontAlgn="base"/>
            <a:endParaRPr lang="en-GB" sz="1200" dirty="0">
              <a:solidFill>
                <a:srgbClr val="000000"/>
              </a:solidFill>
              <a:latin typeface="Arial" panose="020B0604020202020204" pitchFamily="34" charset="0"/>
            </a:endParaRPr>
          </a:p>
          <a:p>
            <a:pPr algn="just" fontAlgn="base"/>
            <a:r>
              <a:rPr lang="en-GB" sz="1400" b="1" dirty="0">
                <a:solidFill>
                  <a:srgbClr val="000000"/>
                </a:solidFill>
                <a:latin typeface="Arial" panose="020B0604020202020204" pitchFamily="34" charset="0"/>
              </a:rPr>
              <a:t>B</a:t>
            </a:r>
            <a:r>
              <a:rPr lang="en-GB" sz="1200" b="1" dirty="0">
                <a:solidFill>
                  <a:srgbClr val="000000"/>
                </a:solidFill>
                <a:latin typeface="Arial" panose="020B0604020202020204" pitchFamily="34" charset="0"/>
              </a:rPr>
              <a:t>.</a:t>
            </a:r>
            <a:r>
              <a:rPr lang="en-GB" sz="1200" dirty="0">
                <a:solidFill>
                  <a:srgbClr val="000000"/>
                </a:solidFill>
                <a:latin typeface="Arial" panose="020B0604020202020204" pitchFamily="34" charset="0"/>
              </a:rPr>
              <a:t> At their next annual specialist review, women of childbearing potential and girls should be reviewed using a revised valproate Risk Acknowledgement Form, which will include the need for a second specialist signature if the patient is to continue with valproate and subsequent annual reviews with one specialist unless the patient’s situation changes</a:t>
            </a:r>
            <a:r>
              <a:rPr lang="en-GB" sz="1200" dirty="0" smtClean="0">
                <a:solidFill>
                  <a:srgbClr val="000000"/>
                </a:solidFill>
                <a:latin typeface="Arial" panose="020B0604020202020204" pitchFamily="34" charset="0"/>
              </a:rPr>
              <a:t>.</a:t>
            </a:r>
            <a:endParaRPr lang="en-GB" sz="1200" dirty="0" smtClean="0">
              <a:solidFill>
                <a:srgbClr val="000000"/>
              </a:solidFill>
              <a:latin typeface="Segoe UI" panose="020B0502040204020203" pitchFamily="34" charset="0"/>
            </a:endParaRPr>
          </a:p>
          <a:p>
            <a:pPr algn="just" fontAlgn="base"/>
            <a:r>
              <a:rPr lang="en-GB" sz="1200" b="1" dirty="0" smtClean="0">
                <a:solidFill>
                  <a:srgbClr val="1F497D"/>
                </a:solidFill>
                <a:latin typeface="Arial" panose="020B0604020202020204" pitchFamily="34" charset="0"/>
              </a:rPr>
              <a:t>Advice for healthcare professionals (HCPs):</a:t>
            </a:r>
            <a:r>
              <a:rPr lang="en-US" sz="1200" dirty="0" smtClean="0">
                <a:solidFill>
                  <a:srgbClr val="1F497D"/>
                </a:solidFill>
                <a:latin typeface="Arial" panose="020B0604020202020204" pitchFamily="34" charset="0"/>
              </a:rPr>
              <a:t>​</a:t>
            </a:r>
            <a:endParaRPr lang="en-US" sz="1200" dirty="0" smtClean="0">
              <a:solidFill>
                <a:srgbClr val="000000"/>
              </a:solidFill>
              <a:latin typeface="Segoe UI" panose="020B0502040204020203" pitchFamily="34" charset="0"/>
            </a:endParaRPr>
          </a:p>
          <a:p>
            <a:pPr marL="171450" indent="-171450" algn="just" fontAlgn="base">
              <a:buFont typeface="Arial" panose="020B0604020202020204" pitchFamily="34" charset="0"/>
              <a:buChar char="•"/>
            </a:pPr>
            <a:r>
              <a:rPr lang="en-GB" sz="1200" dirty="0" smtClean="0">
                <a:solidFill>
                  <a:srgbClr val="000000"/>
                </a:solidFill>
                <a:latin typeface="Arial" panose="020B0604020202020204" pitchFamily="34" charset="0"/>
              </a:rPr>
              <a:t>​Read the new Policy; available </a:t>
            </a:r>
            <a:r>
              <a:rPr lang="en-GB" sz="1200" dirty="0">
                <a:solidFill>
                  <a:srgbClr val="000000"/>
                </a:solidFill>
                <a:latin typeface="Arial" panose="020B0604020202020204" pitchFamily="34" charset="0"/>
              </a:rPr>
              <a:t>on the Trust website in </a:t>
            </a:r>
            <a:r>
              <a:rPr lang="en-GB" sz="1200" dirty="0" smtClean="0">
                <a:solidFill>
                  <a:srgbClr val="000000"/>
                </a:solidFill>
                <a:latin typeface="Arial" panose="020B0604020202020204" pitchFamily="34" charset="0"/>
              </a:rPr>
              <a:t>the </a:t>
            </a:r>
            <a:r>
              <a:rPr lang="en-GB" sz="1200" u="sng" dirty="0">
                <a:solidFill>
                  <a:srgbClr val="005EB8"/>
                </a:solidFill>
                <a:latin typeface="Arial" panose="020B0604020202020204" pitchFamily="34" charset="0"/>
                <a:ea typeface="Calibri" panose="020F0502020204030204" pitchFamily="34" charset="0"/>
                <a:hlinkClick r:id="rId4"/>
              </a:rPr>
              <a:t>Medicines section</a:t>
            </a:r>
            <a:r>
              <a:rPr lang="en-GB" sz="1200" dirty="0" smtClean="0">
                <a:solidFill>
                  <a:srgbClr val="000000"/>
                </a:solidFill>
                <a:latin typeface="Arial" panose="020B0604020202020204" pitchFamily="34" charset="0"/>
              </a:rPr>
              <a:t> of </a:t>
            </a:r>
            <a:r>
              <a:rPr lang="en-GB" sz="1200" dirty="0">
                <a:solidFill>
                  <a:srgbClr val="000000"/>
                </a:solidFill>
                <a:latin typeface="Arial" panose="020B0604020202020204" pitchFamily="34" charset="0"/>
              </a:rPr>
              <a:t>the Policies webpage</a:t>
            </a:r>
            <a:r>
              <a:rPr lang="en-GB" sz="1200" dirty="0" smtClean="0">
                <a:solidFill>
                  <a:srgbClr val="000000"/>
                </a:solidFill>
                <a:latin typeface="Arial" panose="020B0604020202020204" pitchFamily="34" charset="0"/>
              </a:rPr>
              <a:t>.</a:t>
            </a:r>
          </a:p>
          <a:p>
            <a:pPr marL="171450" indent="-171450" algn="just" fontAlgn="base">
              <a:buFont typeface="Arial" panose="020B0604020202020204" pitchFamily="34" charset="0"/>
              <a:buChar char="•"/>
            </a:pPr>
            <a:r>
              <a:rPr lang="en-GB" sz="1200" dirty="0" smtClean="0">
                <a:solidFill>
                  <a:srgbClr val="000000"/>
                </a:solidFill>
                <a:latin typeface="Arial" panose="020B0604020202020204" pitchFamily="34" charset="0"/>
              </a:rPr>
              <a:t>Read Key Resources: Valproate </a:t>
            </a:r>
            <a:r>
              <a:rPr lang="en-GB" sz="1200" dirty="0">
                <a:solidFill>
                  <a:srgbClr val="000000"/>
                </a:solidFill>
                <a:latin typeface="Arial" panose="020B0604020202020204" pitchFamily="34" charset="0"/>
              </a:rPr>
              <a:t>Safety Measures accessed via the </a:t>
            </a:r>
            <a:r>
              <a:rPr lang="en-GB" sz="1200" dirty="0">
                <a:solidFill>
                  <a:srgbClr val="000000"/>
                </a:solidFill>
                <a:latin typeface="Arial" panose="020B0604020202020204" pitchFamily="34" charset="0"/>
                <a:hlinkClick r:id="rId5"/>
              </a:rPr>
              <a:t>MHRA </a:t>
            </a:r>
            <a:r>
              <a:rPr lang="en-GB" sz="1200" dirty="0" smtClean="0">
                <a:solidFill>
                  <a:srgbClr val="000000"/>
                </a:solidFill>
                <a:latin typeface="Arial" panose="020B0604020202020204" pitchFamily="34" charset="0"/>
                <a:hlinkClick r:id="rId5"/>
              </a:rPr>
              <a:t>website</a:t>
            </a:r>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fontAlgn="base"/>
            <a:endParaRPr lang="en-GB" sz="1200" dirty="0" smtClean="0">
              <a:solidFill>
                <a:srgbClr val="000000"/>
              </a:solidFill>
              <a:latin typeface="Arial" panose="020B0604020202020204" pitchFamily="34" charset="0"/>
            </a:endParaRPr>
          </a:p>
          <a:p>
            <a:pPr fontAlgn="base"/>
            <a:endParaRPr lang="en-GB" sz="1200" dirty="0">
              <a:solidFill>
                <a:srgbClr val="000000"/>
              </a:solidFill>
              <a:latin typeface="Arial" panose="020B0604020202020204" pitchFamily="34" charset="0"/>
            </a:endParaRPr>
          </a:p>
          <a:p>
            <a:pPr fontAlgn="base"/>
            <a:r>
              <a:rPr lang="en-GB" sz="1600" b="1" dirty="0">
                <a:solidFill>
                  <a:srgbClr val="2E75B6"/>
                </a:solidFill>
                <a:latin typeface="Arial" panose="020B0604020202020204" pitchFamily="34" charset="0"/>
                <a:cs typeface="Arial" panose="020B0604020202020204" pitchFamily="34" charset="0"/>
              </a:rPr>
              <a:t>Critical medicine omissions</a:t>
            </a:r>
            <a:r>
              <a:rPr lang="en-GB" sz="1600" b="1" dirty="0" smtClean="0">
                <a:solidFill>
                  <a:srgbClr val="2E75B6"/>
                </a:solidFill>
                <a:latin typeface="Arial" panose="020B0604020202020204" pitchFamily="34" charset="0"/>
                <a:cs typeface="Arial" panose="020B0604020202020204" pitchFamily="34" charset="0"/>
              </a:rPr>
              <a:t>:</a:t>
            </a:r>
          </a:p>
          <a:p>
            <a:pPr algn="just"/>
            <a:r>
              <a:rPr lang="en-GB" sz="1200" dirty="0" smtClean="0">
                <a:latin typeface="Arial" panose="020B0604020202020204" pitchFamily="34" charset="0"/>
                <a:cs typeface="Arial" panose="020B0604020202020204" pitchFamily="34" charset="0"/>
              </a:rPr>
              <a:t>Timely </a:t>
            </a:r>
            <a:r>
              <a:rPr lang="en-GB" sz="1200" dirty="0">
                <a:latin typeface="Arial" panose="020B0604020202020204" pitchFamily="34" charset="0"/>
                <a:cs typeface="Arial" panose="020B0604020202020204" pitchFamily="34" charset="0"/>
              </a:rPr>
              <a:t>prescribing, supply </a:t>
            </a:r>
            <a:r>
              <a:rPr lang="en-GB" sz="1200" dirty="0" smtClean="0">
                <a:latin typeface="Arial" panose="020B0604020202020204" pitchFamily="34" charset="0"/>
                <a:cs typeface="Arial" panose="020B0604020202020204" pitchFamily="34" charset="0"/>
              </a:rPr>
              <a:t>and </a:t>
            </a:r>
            <a:endParaRPr lang="en-GB" sz="1200" dirty="0">
              <a:latin typeface="Arial" panose="020B0604020202020204" pitchFamily="34" charset="0"/>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administration </a:t>
            </a:r>
            <a:r>
              <a:rPr lang="en-GB" sz="1200" dirty="0">
                <a:latin typeface="Arial" panose="020B0604020202020204" pitchFamily="34" charset="0"/>
                <a:cs typeface="Arial" panose="020B0604020202020204" pitchFamily="34" charset="0"/>
              </a:rPr>
              <a:t>of critical medicines </a:t>
            </a:r>
            <a:r>
              <a:rPr lang="en-GB" sz="1200" dirty="0" smtClean="0">
                <a:latin typeface="Arial" panose="020B0604020202020204" pitchFamily="34" charset="0"/>
                <a:cs typeface="Arial" panose="020B0604020202020204" pitchFamily="34" charset="0"/>
              </a:rPr>
              <a:t>is</a:t>
            </a:r>
          </a:p>
          <a:p>
            <a:pPr algn="just"/>
            <a:r>
              <a:rPr lang="en-GB" sz="1200" dirty="0" smtClean="0">
                <a:latin typeface="Arial" panose="020B0604020202020204" pitchFamily="34" charset="0"/>
                <a:cs typeface="Arial" panose="020B0604020202020204" pitchFamily="34" charset="0"/>
              </a:rPr>
              <a:t>essential</a:t>
            </a:r>
            <a:r>
              <a:rPr lang="en-GB" sz="1200" dirty="0">
                <a:latin typeface="Arial" panose="020B0604020202020204" pitchFamily="34" charset="0"/>
                <a:cs typeface="Arial" panose="020B0604020202020204" pitchFamily="34" charset="0"/>
              </a:rPr>
              <a:t>. Critical medicine </a:t>
            </a:r>
            <a:r>
              <a:rPr lang="en-GB" sz="1200" dirty="0" smtClean="0">
                <a:latin typeface="Arial" panose="020B0604020202020204" pitchFamily="34" charset="0"/>
                <a:cs typeface="Arial" panose="020B0604020202020204" pitchFamily="34" charset="0"/>
              </a:rPr>
              <a:t>omissions </a:t>
            </a:r>
          </a:p>
          <a:p>
            <a:pPr algn="just"/>
            <a:r>
              <a:rPr lang="en-GB" sz="1200" dirty="0" smtClean="0">
                <a:latin typeface="Arial" panose="020B0604020202020204" pitchFamily="34" charset="0"/>
                <a:cs typeface="Arial" panose="020B0604020202020204" pitchFamily="34" charset="0"/>
              </a:rPr>
              <a:t>increase </a:t>
            </a:r>
            <a:r>
              <a:rPr lang="en-GB" sz="1200" dirty="0">
                <a:latin typeface="Arial" panose="020B0604020202020204" pitchFamily="34" charset="0"/>
                <a:cs typeface="Arial" panose="020B0604020202020204" pitchFamily="34" charset="0"/>
              </a:rPr>
              <a:t>risk of patient harm. </a:t>
            </a:r>
            <a:r>
              <a:rPr lang="en-GB" sz="1200" dirty="0" smtClean="0">
                <a:latin typeface="Arial" panose="020B0604020202020204" pitchFamily="34" charset="0"/>
                <a:cs typeface="Arial" panose="020B0604020202020204" pitchFamily="34" charset="0"/>
              </a:rPr>
              <a:t>There is guidance within the Trust’s ‘Medicines Policy’ on what medicines are considered ‘critical’. If you don’t have access to the correct medication, please contact your relevant pharmacy team. During out of hours, wards can contact the DSN (Duty Senior Nurse), who can then contact the on-call pharmacist if needed. If medication is not available please contact your local pharmacy team. </a:t>
            </a:r>
          </a:p>
          <a:p>
            <a:endParaRPr lang="en-GB" sz="1400" b="1" dirty="0"/>
          </a:p>
          <a:p>
            <a:pPr marL="171450" indent="-171450" fontAlgn="base">
              <a:buFont typeface="Arial" panose="020B0604020202020204" pitchFamily="34" charset="0"/>
              <a:buChar char="•"/>
            </a:pPr>
            <a:endParaRPr lang="en-GB" sz="1200" dirty="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a:solidFill>
                <a:srgbClr val="000000"/>
              </a:solidFill>
              <a:latin typeface="Arial" panose="020B0604020202020204" pitchFamily="34" charset="0"/>
            </a:endParaRPr>
          </a:p>
          <a:p>
            <a:pPr marL="171450" indent="-171450" fontAlgn="base">
              <a:buFont typeface="Arial" panose="020B0604020202020204" pitchFamily="34" charset="0"/>
              <a:buChar char="•"/>
            </a:pPr>
            <a:endParaRPr lang="en-GB" sz="1200" dirty="0" smtClean="0">
              <a:solidFill>
                <a:srgbClr val="000000"/>
              </a:solidFill>
              <a:latin typeface="Arial" panose="020B0604020202020204" pitchFamily="34" charset="0"/>
            </a:endParaRPr>
          </a:p>
          <a:p>
            <a:pPr fontAlgn="base"/>
            <a:r>
              <a:rPr lang="en-GB" sz="1600" b="1" dirty="0" smtClean="0">
                <a:solidFill>
                  <a:srgbClr val="1E5EA8"/>
                </a:solidFill>
                <a:latin typeface="Arial" panose="020B0604020202020204" pitchFamily="34" charset="0"/>
                <a:cs typeface="Arial" panose="020B0604020202020204" pitchFamily="34" charset="0"/>
                <a:sym typeface="Arial"/>
              </a:rPr>
              <a:t>Learning from Incidents </a:t>
            </a:r>
            <a:endParaRPr lang="en-GB" sz="1600" b="1" dirty="0">
              <a:solidFill>
                <a:srgbClr val="2E75B6"/>
              </a:solidFill>
              <a:latin typeface="Arial" panose="020B0604020202020204" pitchFamily="34" charset="0"/>
              <a:cs typeface="Arial" panose="020B0604020202020204" pitchFamily="34" charset="0"/>
              <a:sym typeface="Arial"/>
            </a:endParaRPr>
          </a:p>
          <a:p>
            <a:pPr fontAlgn="base"/>
            <a:r>
              <a:rPr lang="en-GB" sz="1400" u="sng" dirty="0" smtClean="0">
                <a:solidFill>
                  <a:srgbClr val="0462C1"/>
                </a:solidFill>
                <a:latin typeface="Arial" panose="020B0604020202020204" pitchFamily="34" charset="0"/>
              </a:rPr>
              <a:t>1)  Patient Self </a:t>
            </a:r>
            <a:r>
              <a:rPr lang="en-GB" sz="1400" u="sng" dirty="0">
                <a:solidFill>
                  <a:srgbClr val="0462C1"/>
                </a:solidFill>
                <a:latin typeface="Arial" panose="020B0604020202020204" pitchFamily="34" charset="0"/>
              </a:rPr>
              <a:t>A</a:t>
            </a:r>
            <a:r>
              <a:rPr lang="en-GB" sz="1400" u="sng" dirty="0" smtClean="0">
                <a:solidFill>
                  <a:srgbClr val="0462C1"/>
                </a:solidFill>
                <a:latin typeface="Arial" panose="020B0604020202020204" pitchFamily="34" charset="0"/>
              </a:rPr>
              <a:t>dministration (Trust Policy)</a:t>
            </a:r>
            <a:endParaRPr lang="en-GB" sz="1200" dirty="0">
              <a:solidFill>
                <a:srgbClr val="000000"/>
              </a:solidFill>
              <a:latin typeface="Segoe UI" panose="020B0502040204020203" pitchFamily="34" charset="0"/>
            </a:endParaRPr>
          </a:p>
          <a:p>
            <a:endParaRPr lang="en-GB" sz="300" b="1" dirty="0" smtClean="0">
              <a:solidFill>
                <a:srgbClr val="2E75B6"/>
              </a:solidFill>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There have been a few incidents relating to inappropriate self administration of medication.</a:t>
            </a:r>
          </a:p>
          <a:p>
            <a:pPr algn="just"/>
            <a:r>
              <a:rPr lang="en-GB" sz="1200" dirty="0" smtClean="0">
                <a:latin typeface="Arial" panose="020B0604020202020204" pitchFamily="34" charset="0"/>
                <a:cs typeface="Arial" panose="020B0604020202020204" pitchFamily="34" charset="0"/>
              </a:rPr>
              <a:t>Example: </a:t>
            </a:r>
          </a:p>
          <a:p>
            <a:pPr algn="just"/>
            <a:r>
              <a:rPr lang="en-GB" sz="1200" dirty="0" smtClean="0">
                <a:latin typeface="Arial" panose="020B0604020202020204" pitchFamily="34" charset="0"/>
                <a:cs typeface="Arial" panose="020B0604020202020204" pitchFamily="34" charset="0"/>
              </a:rPr>
              <a:t>Patient was given his Tacrolimus cream (a POM prescription only medicine) to keep in his room. The  patient had applied this unsupervised four times a day instead of four times a week. There was no documentation on JAC EPMA, so it’s not clear what had been applied and when. Such medicines are subject to </a:t>
            </a:r>
            <a:r>
              <a:rPr lang="en-GB" sz="1200" b="1" u="sng" dirty="0" smtClean="0">
                <a:latin typeface="Arial" panose="020B0604020202020204" pitchFamily="34" charset="0"/>
                <a:cs typeface="Arial" panose="020B0604020202020204" pitchFamily="34" charset="0"/>
              </a:rPr>
              <a:t>SAFE and SECURE STORAGE</a:t>
            </a:r>
            <a:r>
              <a:rPr lang="en-GB" sz="1200" dirty="0" smtClean="0">
                <a:latin typeface="Arial" panose="020B0604020202020204" pitchFamily="34" charset="0"/>
                <a:cs typeface="Arial" panose="020B0604020202020204" pitchFamily="34" charset="0"/>
              </a:rPr>
              <a:t> as per Medicines Policy.</a:t>
            </a:r>
            <a:endParaRPr lang="en-GB" sz="1200" dirty="0">
              <a:latin typeface="Arial" panose="020B0604020202020204" pitchFamily="34" charset="0"/>
              <a:cs typeface="Arial" panose="020B0604020202020204" pitchFamily="34" charset="0"/>
            </a:endParaRPr>
          </a:p>
          <a:p>
            <a:r>
              <a:rPr lang="en-GB" sz="1200" dirty="0" smtClean="0">
                <a:solidFill>
                  <a:schemeClr val="accent1">
                    <a:lumMod val="75000"/>
                  </a:schemeClr>
                </a:solidFill>
                <a:latin typeface="Arial" panose="020B0604020202020204" pitchFamily="34" charset="0"/>
                <a:cs typeface="Arial" panose="020B0604020202020204" pitchFamily="34" charset="0"/>
              </a:rPr>
              <a:t>Learning and Practice Points</a:t>
            </a:r>
          </a:p>
          <a:p>
            <a:pPr marL="171450" indent="-171450" algn="just">
              <a:buFontTx/>
              <a:buChar char="-"/>
            </a:pPr>
            <a:r>
              <a:rPr lang="en-GB" sz="1200" dirty="0" smtClean="0">
                <a:latin typeface="Arial" panose="020B0604020202020204" pitchFamily="34" charset="0"/>
                <a:cs typeface="Arial" panose="020B0604020202020204" pitchFamily="34" charset="0"/>
              </a:rPr>
              <a:t>Please follow the Trust Self Administration Policy. This includes undertaking a patient assessment before the patient is able to self administer. </a:t>
            </a:r>
          </a:p>
          <a:p>
            <a:pPr marL="171450" indent="-171450" algn="just">
              <a:buFontTx/>
              <a:buChar char="-"/>
            </a:pPr>
            <a:r>
              <a:rPr lang="en-GB" sz="1200" dirty="0" smtClean="0">
                <a:latin typeface="Arial" panose="020B0604020202020204" pitchFamily="34" charset="0"/>
                <a:cs typeface="Arial" panose="020B0604020202020204" pitchFamily="34" charset="0"/>
              </a:rPr>
              <a:t>Please don’t assume based on the type of medication e.g. cream that it is okay for the patient to keep in their room. In this case the cream was mistakenly handed directly to the patient for safe keeping and self application.</a:t>
            </a:r>
          </a:p>
          <a:p>
            <a:pPr fontAlgn="base"/>
            <a:r>
              <a:rPr lang="en-GB" sz="1400" u="sng" dirty="0" smtClean="0">
                <a:solidFill>
                  <a:srgbClr val="0462C1"/>
                </a:solidFill>
                <a:latin typeface="Arial" panose="020B0604020202020204" pitchFamily="34" charset="0"/>
              </a:rPr>
              <a:t>2)  Secondary Dispensing in advance</a:t>
            </a:r>
            <a:endParaRPr lang="en-GB" sz="140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A number of incident reports indicate medicines are being prepared in advance of drug administration rounds; dispensed into paper pots with patient initial/names being written on the pots. This </a:t>
            </a:r>
            <a:r>
              <a:rPr lang="en-GB" sz="1200" b="1" u="sng" dirty="0" smtClean="0">
                <a:latin typeface="Arial" panose="020B0604020202020204" pitchFamily="34" charset="0"/>
                <a:cs typeface="Arial" panose="020B0604020202020204" pitchFamily="34" charset="0"/>
              </a:rPr>
              <a:t>HIGH RISK </a:t>
            </a:r>
            <a:r>
              <a:rPr lang="en-GB" sz="1200" dirty="0" smtClean="0">
                <a:latin typeface="Arial" panose="020B0604020202020204" pitchFamily="34" charset="0"/>
                <a:cs typeface="Arial" panose="020B0604020202020204" pitchFamily="34" charset="0"/>
              </a:rPr>
              <a:t>practice is not in line with the Trust Medicines Policy. As a result, patients have been given the wrong medication meant for another patient.</a:t>
            </a:r>
            <a:endParaRPr lang="en-GB" sz="1200" dirty="0" smtClean="0">
              <a:solidFill>
                <a:schemeClr val="accent1">
                  <a:lumMod val="75000"/>
                </a:schemeClr>
              </a:solidFill>
              <a:latin typeface="Arial" panose="020B0604020202020204" pitchFamily="34" charset="0"/>
              <a:cs typeface="Arial" panose="020B0604020202020204" pitchFamily="34" charset="0"/>
            </a:endParaRPr>
          </a:p>
          <a:p>
            <a:r>
              <a:rPr lang="en-GB" sz="1200" dirty="0" smtClean="0">
                <a:solidFill>
                  <a:schemeClr val="accent1">
                    <a:lumMod val="75000"/>
                  </a:schemeClr>
                </a:solidFill>
                <a:latin typeface="Arial" panose="020B0604020202020204" pitchFamily="34" charset="0"/>
                <a:cs typeface="Arial" panose="020B0604020202020204" pitchFamily="34" charset="0"/>
              </a:rPr>
              <a:t>Learning </a:t>
            </a:r>
            <a:r>
              <a:rPr lang="en-GB" sz="1200" dirty="0">
                <a:solidFill>
                  <a:schemeClr val="accent1">
                    <a:lumMod val="75000"/>
                  </a:schemeClr>
                </a:solidFill>
                <a:latin typeface="Arial" panose="020B0604020202020204" pitchFamily="34" charset="0"/>
                <a:cs typeface="Arial" panose="020B0604020202020204" pitchFamily="34" charset="0"/>
              </a:rPr>
              <a:t>and Practice </a:t>
            </a:r>
            <a:r>
              <a:rPr lang="en-GB" sz="1200" dirty="0" smtClean="0">
                <a:solidFill>
                  <a:schemeClr val="accent1">
                    <a:lumMod val="75000"/>
                  </a:schemeClr>
                </a:solidFill>
                <a:latin typeface="Arial" panose="020B0604020202020204" pitchFamily="34" charset="0"/>
                <a:cs typeface="Arial" panose="020B0604020202020204" pitchFamily="34" charset="0"/>
              </a:rPr>
              <a:t>Points</a:t>
            </a:r>
            <a:endParaRPr lang="en-GB" sz="1200" dirty="0">
              <a:solidFill>
                <a:schemeClr val="accent1">
                  <a:lumMod val="75000"/>
                </a:schemeClr>
              </a:solidFill>
              <a:latin typeface="Arial" panose="020B0604020202020204" pitchFamily="34" charset="0"/>
              <a:cs typeface="Arial" panose="020B0604020202020204" pitchFamily="34" charset="0"/>
            </a:endParaRPr>
          </a:p>
          <a:p>
            <a:pPr marL="171450" indent="-171450">
              <a:buFontTx/>
              <a:buChar char="-"/>
            </a:pPr>
            <a:r>
              <a:rPr lang="en-GB" sz="1200" dirty="0" smtClean="0">
                <a:latin typeface="Arial" panose="020B0604020202020204" pitchFamily="34" charset="0"/>
                <a:cs typeface="Arial" panose="020B0604020202020204" pitchFamily="34" charset="0"/>
              </a:rPr>
              <a:t>Always administer against the </a:t>
            </a:r>
            <a:r>
              <a:rPr lang="en-GB" sz="1200" b="1" dirty="0" smtClean="0">
                <a:latin typeface="Arial" panose="020B0604020202020204" pitchFamily="34" charset="0"/>
                <a:cs typeface="Arial" panose="020B0604020202020204" pitchFamily="34" charset="0"/>
              </a:rPr>
              <a:t>drug chart </a:t>
            </a:r>
            <a:r>
              <a:rPr lang="en-GB" sz="1200" dirty="0" smtClean="0">
                <a:latin typeface="Arial" panose="020B0604020202020204" pitchFamily="34" charset="0"/>
                <a:cs typeface="Arial" panose="020B0604020202020204" pitchFamily="34" charset="0"/>
              </a:rPr>
              <a:t>from original medication packs; confirm patient name, allergies and medication being administered.</a:t>
            </a:r>
          </a:p>
          <a:p>
            <a:pPr marL="171450" indent="-171450">
              <a:buFontTx/>
              <a:buChar char="-"/>
            </a:pPr>
            <a:r>
              <a:rPr lang="en-GB" sz="1200" dirty="0" smtClean="0">
                <a:latin typeface="Arial" panose="020B0604020202020204" pitchFamily="34" charset="0"/>
                <a:cs typeface="Arial" panose="020B0604020202020204" pitchFamily="34" charset="0"/>
              </a:rPr>
              <a:t>Know your 10Rs </a:t>
            </a:r>
            <a:r>
              <a:rPr lang="en-GB" sz="1200" dirty="0">
                <a:latin typeface="Arial" panose="020B0604020202020204" pitchFamily="34" charset="0"/>
                <a:cs typeface="Arial" panose="020B0604020202020204" pitchFamily="34" charset="0"/>
              </a:rPr>
              <a:t>(10 Rights of Administration) - refer to the ELFT Medicines Policy</a:t>
            </a:r>
          </a:p>
          <a:p>
            <a:pPr marL="171450" indent="-171450">
              <a:buFontTx/>
              <a:buChar char="-"/>
            </a:pPr>
            <a:r>
              <a:rPr lang="en-GB" sz="1400" b="1" u="sng" dirty="0" smtClean="0">
                <a:solidFill>
                  <a:schemeClr val="accent6">
                    <a:lumMod val="75000"/>
                  </a:schemeClr>
                </a:solidFill>
                <a:latin typeface="Arial" panose="020B0604020202020204" pitchFamily="34" charset="0"/>
                <a:cs typeface="Arial" panose="020B0604020202020204" pitchFamily="34" charset="0"/>
              </a:rPr>
              <a:t>RIGHT: patient, medicine, dose, time, route, expiry, </a:t>
            </a:r>
            <a:r>
              <a:rPr lang="en-GB" sz="1400" b="1" u="sng" dirty="0">
                <a:solidFill>
                  <a:schemeClr val="accent6">
                    <a:lumMod val="75000"/>
                  </a:schemeClr>
                </a:solidFill>
                <a:latin typeface="Arial" panose="020B0604020202020204" pitchFamily="34" charset="0"/>
                <a:cs typeface="Arial" panose="020B0604020202020204" pitchFamily="34" charset="0"/>
              </a:rPr>
              <a:t>effect </a:t>
            </a:r>
            <a:r>
              <a:rPr lang="en-GB" sz="1400" b="1" u="sng" dirty="0" smtClean="0">
                <a:solidFill>
                  <a:schemeClr val="accent6">
                    <a:lumMod val="75000"/>
                  </a:schemeClr>
                </a:solidFill>
                <a:latin typeface="Arial" panose="020B0604020202020204" pitchFamily="34" charset="0"/>
                <a:cs typeface="Arial" panose="020B0604020202020204" pitchFamily="34" charset="0"/>
              </a:rPr>
              <a:t>,consent, documentation, education  </a:t>
            </a:r>
          </a:p>
          <a:p>
            <a:pPr marL="171450" indent="-171450">
              <a:buFontTx/>
              <a:buChar char="-"/>
            </a:pPr>
            <a:endParaRPr lang="en-GB" sz="1200" dirty="0">
              <a:latin typeface="Arial" panose="020B0604020202020204" pitchFamily="34" charset="0"/>
              <a:cs typeface="Arial" panose="020B0604020202020204" pitchFamily="34" charset="0"/>
            </a:endParaRPr>
          </a:p>
          <a:p>
            <a:pPr marL="171450" indent="-171450">
              <a:buFontTx/>
              <a:buChar char="-"/>
            </a:pPr>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pic>
        <p:nvPicPr>
          <p:cNvPr id="24" name="Picture 23" descr="A clock with pills around it&#10;&#10;Description automatically generated">
            <a:extLst>
              <a:ext uri="{FF2B5EF4-FFF2-40B4-BE49-F238E27FC236}">
                <a16:creationId xmlns:a16="http://schemas.microsoft.com/office/drawing/2014/main" id="{E5D01760-ADB2-A9D8-7789-39CFE57D8231}"/>
              </a:ext>
            </a:extLst>
          </p:cNvPr>
          <p:cNvPicPr>
            <a:picLocks noChangeAspect="1"/>
          </p:cNvPicPr>
          <p:nvPr/>
        </p:nvPicPr>
        <p:blipFill>
          <a:blip r:embed="rId6"/>
          <a:stretch>
            <a:fillRect/>
          </a:stretch>
        </p:blipFill>
        <p:spPr>
          <a:xfrm>
            <a:off x="2818060" y="8024560"/>
            <a:ext cx="971066" cy="720851"/>
          </a:xfrm>
          <a:prstGeom prst="rect">
            <a:avLst/>
          </a:prstGeom>
        </p:spPr>
      </p:pic>
      <p:pic>
        <p:nvPicPr>
          <p:cNvPr id="22" name="Picture 21"/>
          <p:cNvPicPr>
            <a:picLocks noChangeAspect="1"/>
          </p:cNvPicPr>
          <p:nvPr/>
        </p:nvPicPr>
        <p:blipFill>
          <a:blip r:embed="rId7"/>
          <a:stretch>
            <a:fillRect/>
          </a:stretch>
        </p:blipFill>
        <p:spPr>
          <a:xfrm>
            <a:off x="3746605" y="-12370"/>
            <a:ext cx="1920406" cy="869107"/>
          </a:xfrm>
          <a:prstGeom prst="rect">
            <a:avLst/>
          </a:prstGeom>
        </p:spPr>
      </p:pic>
      <p:pic>
        <p:nvPicPr>
          <p:cNvPr id="25" name="Picture 24"/>
          <p:cNvPicPr>
            <a:picLocks noChangeAspect="1"/>
          </p:cNvPicPr>
          <p:nvPr/>
        </p:nvPicPr>
        <p:blipFill>
          <a:blip r:embed="rId8"/>
          <a:stretch>
            <a:fillRect/>
          </a:stretch>
        </p:blipFill>
        <p:spPr>
          <a:xfrm>
            <a:off x="5667013" y="2339"/>
            <a:ext cx="1892662" cy="854399"/>
          </a:xfrm>
          <a:prstGeom prst="rect">
            <a:avLst/>
          </a:prstGeom>
        </p:spPr>
      </p:pic>
      <p:pic>
        <p:nvPicPr>
          <p:cNvPr id="29" name="Picture 28"/>
          <p:cNvPicPr/>
          <p:nvPr/>
        </p:nvPicPr>
        <p:blipFill rotWithShape="1">
          <a:blip r:embed="rId9">
            <a:extLst>
              <a:ext uri="{28A0092B-C50C-407E-A947-70E740481C1C}">
                <a14:useLocalDpi xmlns:a14="http://schemas.microsoft.com/office/drawing/2010/main" val="0"/>
              </a:ext>
            </a:extLst>
          </a:blip>
          <a:srcRect l="11344" t="39182" r="50258" b="23089"/>
          <a:stretch/>
        </p:blipFill>
        <p:spPr>
          <a:xfrm rot="5400000">
            <a:off x="4234666" y="6145047"/>
            <a:ext cx="1392062" cy="1351195"/>
          </a:xfrm>
          <a:prstGeom prst="rect">
            <a:avLst/>
          </a:prstGeom>
        </p:spPr>
      </p:pic>
      <p:pic>
        <p:nvPicPr>
          <p:cNvPr id="1026" name="Picture 2" descr="slider-image-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3593" y="6095384"/>
            <a:ext cx="1421292" cy="1421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a:stretch>
            <a:fillRect/>
          </a:stretch>
        </p:blipFill>
        <p:spPr>
          <a:xfrm>
            <a:off x="418618" y="6457956"/>
            <a:ext cx="1445713" cy="840458"/>
          </a:xfrm>
          <a:prstGeom prst="rect">
            <a:avLst/>
          </a:prstGeom>
        </p:spPr>
      </p:pic>
      <p:pic>
        <p:nvPicPr>
          <p:cNvPr id="17" name="Picture 16"/>
          <p:cNvPicPr>
            <a:picLocks noChangeAspect="1"/>
          </p:cNvPicPr>
          <p:nvPr/>
        </p:nvPicPr>
        <p:blipFill rotWithShape="1">
          <a:blip r:embed="rId12"/>
          <a:srcRect l="953" t="8079" r="45794" b="20955"/>
          <a:stretch/>
        </p:blipFill>
        <p:spPr>
          <a:xfrm>
            <a:off x="1774384" y="6457956"/>
            <a:ext cx="1616075" cy="937671"/>
          </a:xfrm>
          <a:prstGeom prst="rect">
            <a:avLst/>
          </a:prstGeom>
        </p:spPr>
      </p:pic>
      <p:pic>
        <p:nvPicPr>
          <p:cNvPr id="18" name="Picture 17"/>
          <p:cNvPicPr>
            <a:picLocks noChangeAspect="1"/>
          </p:cNvPicPr>
          <p:nvPr/>
        </p:nvPicPr>
        <p:blipFill rotWithShape="1">
          <a:blip r:embed="rId13"/>
          <a:srcRect l="5604" t="5464" r="3563" b="14592"/>
          <a:stretch/>
        </p:blipFill>
        <p:spPr>
          <a:xfrm>
            <a:off x="1132993" y="7029071"/>
            <a:ext cx="1258055" cy="783460"/>
          </a:xfrm>
          <a:prstGeom prst="rect">
            <a:avLst/>
          </a:prstGeom>
        </p:spPr>
      </p:pic>
      <p:pic>
        <p:nvPicPr>
          <p:cNvPr id="20" name="Picture 19"/>
          <p:cNvPicPr>
            <a:picLocks noChangeAspect="1"/>
          </p:cNvPicPr>
          <p:nvPr/>
        </p:nvPicPr>
        <p:blipFill rotWithShape="1">
          <a:blip r:embed="rId14"/>
          <a:srcRect r="75737"/>
          <a:stretch/>
        </p:blipFill>
        <p:spPr>
          <a:xfrm>
            <a:off x="3054203" y="1913414"/>
            <a:ext cx="290964" cy="668432"/>
          </a:xfrm>
          <a:prstGeom prst="rect">
            <a:avLst/>
          </a:prstGeom>
        </p:spPr>
      </p:pic>
      <p:pic>
        <p:nvPicPr>
          <p:cNvPr id="3" name="Picture 2"/>
          <p:cNvPicPr>
            <a:picLocks noChangeAspect="1"/>
          </p:cNvPicPr>
          <p:nvPr/>
        </p:nvPicPr>
        <p:blipFill rotWithShape="1">
          <a:blip r:embed="rId15"/>
          <a:srcRect l="6296" t="9903" r="74721" b="13390"/>
          <a:stretch/>
        </p:blipFill>
        <p:spPr>
          <a:xfrm flipH="1">
            <a:off x="3343019" y="1920827"/>
            <a:ext cx="272825" cy="665916"/>
          </a:xfrm>
          <a:prstGeom prst="rect">
            <a:avLst/>
          </a:prstGeom>
        </p:spPr>
      </p:pic>
      <p:sp>
        <p:nvSpPr>
          <p:cNvPr id="28" name="Rectangle 27"/>
          <p:cNvSpPr/>
          <p:nvPr/>
        </p:nvSpPr>
        <p:spPr>
          <a:xfrm>
            <a:off x="18579" y="1171626"/>
            <a:ext cx="3092513" cy="338554"/>
          </a:xfrm>
          <a:prstGeom prst="rect">
            <a:avLst/>
          </a:prstGeom>
        </p:spPr>
        <p:txBody>
          <a:bodyPr wrap="none">
            <a:spAutoFit/>
          </a:bodyPr>
          <a:lstStyle/>
          <a:p>
            <a:r>
              <a:rPr lang="en-GB" sz="1600" b="1" dirty="0" smtClean="0">
                <a:solidFill>
                  <a:schemeClr val="bg1"/>
                </a:solidFill>
                <a:latin typeface="Arial" panose="020B0604020202020204" pitchFamily="34" charset="0"/>
                <a:cs typeface="Arial" panose="020B0604020202020204" pitchFamily="34" charset="0"/>
              </a:rPr>
              <a:t>ELFT Medicines Safety Group</a:t>
            </a: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91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407573" y="17230"/>
            <a:ext cx="7967248" cy="1400430"/>
            <a:chOff x="-369743" y="0"/>
            <a:chExt cx="7227743" cy="1112524"/>
          </a:xfrm>
        </p:grpSpPr>
        <p:sp>
          <p:nvSpPr>
            <p:cNvPr id="5" name="Title 2">
              <a:extLst>
                <a:ext uri="{FF2B5EF4-FFF2-40B4-BE49-F238E27FC236}">
                  <a16:creationId xmlns:a16="http://schemas.microsoft.com/office/drawing/2014/main" id="{2ED69F15-91AD-4643-85A0-FACDF68EF5A7}"/>
                </a:ext>
              </a:extLst>
            </p:cNvPr>
            <p:cNvSpPr txBox="1">
              <a:spLocks/>
            </p:cNvSpPr>
            <p:nvPr/>
          </p:nvSpPr>
          <p:spPr>
            <a:xfrm>
              <a:off x="762310" y="87084"/>
              <a:ext cx="2517919" cy="1025440"/>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MIST</a:t>
              </a:r>
            </a:p>
          </p:txBody>
        </p:sp>
        <p:sp>
          <p:nvSpPr>
            <p:cNvPr id="7" name="Rectangle 6"/>
            <p:cNvSpPr/>
            <p:nvPr/>
          </p:nvSpPr>
          <p:spPr>
            <a:xfrm>
              <a:off x="0" y="0"/>
              <a:ext cx="6858000" cy="925938"/>
            </a:xfrm>
            <a:prstGeom prst="rect">
              <a:avLst/>
            </a:prstGeom>
            <a:solidFill>
              <a:srgbClr val="1E5EA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Rectangle 10"/>
            <p:cNvSpPr/>
            <p:nvPr/>
          </p:nvSpPr>
          <p:spPr>
            <a:xfrm>
              <a:off x="-369743" y="583959"/>
              <a:ext cx="4463464" cy="338554"/>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Medication Information and Safety Tips</a:t>
              </a:r>
            </a:p>
          </p:txBody>
        </p:sp>
      </p:grpSp>
      <p:sp>
        <p:nvSpPr>
          <p:cNvPr id="3" name="AutoShape 2" descr="data:image/png;base64,%20iVBORw0KGgoAAAANSUhEUgAAAEIAAAAxCAYAAABu4n+HAAAAAXNSR0IArs4c6QAAAARnQU1BAACxjwv8YQUAAAAJcEhZcwAADsMAAA7DAcdvqGQAABGmSURBVGhDzZrZj1zXccar93WWnn1IcQVFkTQtw5HsIEpkG0LiJYBfEiDwiwEbAZK85E/IW54C5Dl5CGAYyGuQpwAGYgQIgkSKQYcMKS4TUxI1HHK4DDmcmV5vb/l+1XNGd1rdTRKylBR5eO89S52q71TVqXOaiWvXrv0kmUwalEgk/AmFuvCEQnu8LtCktkn0sv0/C/V6vf23T1Pi/fff76NEKF4Ze75IHTSpbhK9SJ9fB/X7/f230fTFLccQAcAXBQL0vLmSwwKNe38R+ixjP296aYsIA1AkPvh5jF6G/r+BBE10DQSOl0ABlGFwPi/gvgj6FBDDSo+iSe2HAFC/VCZt6VzG0vn9ovdUNuX1lGQ6ZQntHAc8Gf5/gGHi+vXrB7uGV0x4R8l4XaD49/B7VG9Zr9M1atEvjE+kkpZKpQRE0pKZATC8J5Kap9c/VExl0tb3MjTOUg+AgMKeHr6D0OE9UPx9FNGelKLP7j+xS3//r7b34JklUEjsU6m0ZbIZyxaylisXLD9dtMJs2Yoq+dmivguWUVu6qJJX0XtGlpTKpZ1vX4A4QOijf7rtrgP9ojQWiBs3bhwAwTP+Puo5jpggPgnC/+pfrtnP/+ofrP605iCnVJ+UFaSSKUun5TK8C5i0SjY7UDxbylthrmSFygCY3AylYDkBlHVwAEUuVlCRi2Wm8pYp5hyU0SoeprFA3Lx501viCseVHv4epsC419dKIUpCpi7zzpZy9u9/+zN77+/+2RKqTgFEQq6gZ5I+/OknLF8uWmluyqwjHlpdd4OO3EBtKVlVQjEEl0nJffICJD9XdjCYqy9LWH3zlJ3+zpfcYiTCWEUDjWs/FCyHFQ7fhwarDrNHMF8ZCZXIJN1E69s121nfskc3NuzOu2t27+qdA6VMD0GqCaWgeKQEBtbA06Q/ARMryslViovTNn101sorM3IVWYgsI5PLWjfqqnS8dGqRPbn1wDb+4wOLdls+fiDe+EWbRIcsIjAZfkLeLgCEipTu2N7mM9v5cMt27z211nbTeo22tZtta9YaVt3btb3qnj29+8giCXzm7YtafbP2TsNyMv12NTKL+h4sO7wDkhRJs4NojiQ7Shp5Ur7qCYFFEE2oLjtV1AKoXnLs3H1CRmjf/Ms/tPlzKw4QNMkqxrUdABE//BwAoboUkVwConxjp2qbv/zY7r/7gdUe7Eoh7QjN7sDM1RdzbUZN2xUQ9b6UJvApFiycWPE40G12rFDOC7SuXKfgdf1uT76uNq02z6geWbRd9wCYzue08i23wJ76SWuXjR2kJxfqNCNrCdy3/+L7duybZ+Va6iOaBAQ0qt2BiFvAJyDoKeWinbo1tqr27OMtu3vjI3tw+Y51H7TcMlJSMqMgly3kXNhkOWutbtOePNqy4qmKXfjeG5ZTe7+jviggQQmQ3UZnPx6IjepQuiuLAniA6QhgSaCdI2PdVk+A5q2hgMuc7UbLWrtNX4RWrWnbd7bs9R++ZV/9k28olqS9z2cCIg4Cm36z2rBHVzZs5+ZD21t/ajub27b5cNOidssWCnOD/T+paO+JkYKXePfzCbnFnj16sGnHvnXO3vrj77hL9KKe1R/uupnnigU3Z5T3PIJ4gwLM7Uz6bl3dluKALMhBUmnvtTwOqYPXtWUNkaxl7962zZ9dsa/86G1LaSch2P5agXi6uWXXf/qeNda2NbCnSRv2cOexRcmOLZUWPegR9bEGgiZRu5vqWa1Zt92oaqffuWAXfvcNd5uEVr71rOaKD5IoYgCrL4FkAYMkSq9SXjbvMYKMk3whkRJoqifpQny3VHXGNTJys44SNilgyxeOyoWJYaMVDTSu7ZPAECNBYknQLbIbdDzrY4/PZWTmYtTudTyir75x0lZUln/jhM2eWbRUSZahxU1PZ216dc63zGi37uYeyZw7Cqbw49tnEa+U4oLvGMoRyBvYMcgj8hUVbZcZgZwpZb1fcWnKSquzek5baXnGigslm3ql4u+u33NAmEQjgYBZXtG9dKxilidCUyfRZQH4ebcdeaKTlHA0+B6/VLa5Lx2xI79z2k68fc5mVuZcsIwsBkvLKunJKPhh9gRFXAKegMMW28bvtcO0Ze6AFu01fBdwxTQm6ZmlS6expOQpH4fb0CfsGM+jA6sfIr+PgIaRzKQzQn/aUlPKE2SGmKanw/Nlm3/9FVu8eNRWvn7SjnzjVVt887jNvLpoheWypcpSWKU4XXLLAgBPqJRWY1nkDC1F+qZyjqae3ZYqZCG9LjGDHWFwrsA1IKTqq63T0A6h3aR2/5nVt/YGbWqEN706rWisknEaZzGH8oj4Fkrl5vo9u/mT/7Tees0q55atqUB5f2vTzv/+G3bszHH39UjKaEtQYqiEaq9qjx9uafVSdubCWV91dglPowCTrZjkSuT/CgB4JEnIfPU1L0BopZGHgNgnIaOzGnNyHcAUbA4ssStkk2SrU3IRMtxJNA6IQ65Bp9CRucsL05adL3iiRJAjFZ4+UrHsrFJdWQYrT4AigLHP9+GmRS8oR6A/1O50rN3Xiia1LQrebkpzZMVdYJniUD+nHEGJUkYpeVb82Co9RkhpfL9Mhqm4MHW0YjklU8QLDmWS1v9CyIwVdeQmwxY+TvFhGhkjAuWyOZt+bdGO/t5ZW3j9qM2fX7W540tirkllrr0Wez9xYxAAqZMklivkXaCu6uqNhjXqdWs2W9Zo6l3f1arcotFUm3IU1bXUFgkwLAh+Ubdtrb4y1T4gytYEImC2opa1I9UzX1iwfcWxhA7y7H9Dw2BMAmVssITSOiVOn5q3o+8IiK++YrOnF23u5LIEUfSXQG76Cnz4dU1+u6vjdnVrx3I6F0C9nsDSSiGb84TtvqAdtWF2Dpjeo0huoHZ4RS0BA3B1gaQEql4bANlWkG6qraXigArIZlPpvcbAvz0ERJwmgQCNBCIww+9KCnq9jHxQuwe5ghZH2Z0ivRT0b7kGeURBW1m+Uhxse4WCT4yFwIvAy0oTg9hSeXJCTQroQPRvAYamxss7shCQ4Y8jpvm6bv5KtFQiLEOFJkIb43taIEAZB8YkmmgRMCxIKVampzQZpQvy045WhlX0/V++nZnJe3qdEFicHtPKNP08IHP1LHE/gLla4u33EALB59EczIPsfHsOozEpjt960gZ4Dgh/xQvXoD6fyznfYBHEKfKUFyXGhDIxRkBcmHSUQPVUXFBZSVM5focorz9qsbZ8ek+p9fbOMxcQBfx+Qv19MfVOPQBw0KLd20R+mFJbVslaVjuBckwlbrKwnAKyFM3n8nI1BVIubkjnNZ6DHPywDGJNl9gkdsSkjqyEtpelZBCIZ3iHwjc3SdwFNOSLWhrlBXn/xixRoq5AiL/i4009i7IgVjBYA4p7IYeQgMzANPB28xcRi7AuziCezosXBdc66NcfKOe8kElgOVD5QWCmH4Ag1/OACLrF6bkWgTKlUsmq9Rp6KBXO2MxSRVE+cpN0c+RgJCG6EniqXHalsJyDKzkE1wENs8esPdjuC+4CiS91uFO/hxIqqqeOYBhKS6Um4OvaaQCK8YDkfBxiWYX4k5y9rFU8FwgI0ySQMQEyZnTuqNaqknVwYEIYtjaQoi9CACCFWIKgkZQip2AMuwl1WA4EOFgQzN0CugJLfQe5wcAl253BeMb5ziJ5fGtuCSBllWGFO+JFGQfEsCUEckloDANHdcQMuT1i6wpC7imLRCAWwoHQNpcVCCRSHjsUN+j7iRL6VvEjuOq4n+A2G3/H3LPsLJqLsb4jAIT6+aoDmvrAe9BfrgQfAeXOpjw76E3swkJZoJehQzFiFFHPISenA1PN3UMT6C9xgdWFMGH2+FKx5NGeesBBIVZHjuKAeaAULwJfRjHDp/R6rukUQ0Qo5/GHXUduxxbL5U5WiwEYWBnKk0X6wuiJtQ2u+FWwIh3bx6gzlg5cIw6EM4x9M3lOQQkzxP8Rui1zBAAmHgDRtrmVeb+Gz04VPB0uVaZ0lC5arqzDmvKR2Xmly9NlK+qbLRYl3XVUkJwZXXmdXYgxEG24JK5JnNjZ3ZWVqKewDTkJQHmFCB4d5NKY/SqnYZ3iRL3/wMMHDAON8q9arWb37t6zhdl529vZMx3W7MLF856Gr6+v28PNB7aaXrC58qxbhXzAD0j8vMdJkvuEfLEwOILrnOEXtHqSlHGkJpD6gYvgKyW4jSIOkEUCNt9sjwA+PTXlpk9/CNmDohRcubI6N7jM2e8zCQToAAiUjwMwDAZCbWxsWDYhX+4n7NatWza/sGDLi4t2R0Bs3l633rvblovkwyiIT0vJtOIABSA4MWZQPE8f1fHk16z84Acbvrmg8V+61J4oCDDGkcHiSooF+L87x74reL7Cu5dB7kJaNi/rBOCg6Cgg4nXPBSJ0xmfv37/v94TTpSm7eWtNnXp26sQp+/juut29dNv6721bpo0FDDJCTB83Ip0ebKmDORAU9uE9qdOn/zCMtexbkD91PGdVOeb7u4ACLLco9eX2KoBEP35f8R+VxXf51Kofy5F+FAjQSwERiEGPHz+27a2nVpmq2O1f3VYm+dRe//JX7MP1j2zj52uWulFXvjAQBB9n5QiOzkuzOEfxQXn/y8xD86BYYaHst9Vc7bd12EJBLpMHvxlqEMDgbgCuQIsbAjQRj/mY48TXz9rXfvyOgBuk+8MUB4H3kf+HCoq/Q3SuVquKExtWypbs8cNHdvvDD+z88bO2dvWGFdsZW87Pk0/7xQoXs1yq6BQ9SHIa3EorF4mU/Eiwntq5rCEmeOHaTf2IK1PHKr7CXMygfFrnGE6WUbWurbRnew+3bf7Mql/nAQTQwqO917Tqwx0HYvb4ov3B3/ypX+Z4/hOjOAjQISCgOBhxIMJA4sSdjz6yVD9lUSOy//rFJev84ok92962r/3gW3b+N7/skRx3QEBur1HYV0S+zcGtp33eV7qqrU88uKPkly9cLqo2rc1/I5BSrHKkMw1mIzi1eyj11uGPS6LGdtVmji9Ya7fh8cXdguDZ7tnjtXuDwC+R/+inf26L544csohRIED898JPWUT8SUdHTO9EcwJmfbdm6UTarl25ao//cc06Ww1buHjEVi+esPmTyzZ3csnKS7OWVSDEhEmcOGvAg5X3qzhWcf8dyxm8s1sIKAHSokhRfsTh/1jgIoCPVXVlHYBFvsBqcynk+khfXIoPfkD6rT/7rp347dcOdBimeN0BEP6hZyjhGwoDeG5tbdnmxn3LJXP23/92yaqXH9nq1KLlVspWWp2xKa7VVmattDCjI/tgu+TM4b9nUPBn/Fqs2Q5JvgaC+hROKAYogMP5hZ3CgXKl1VEu5Vss7bgb7e6KWjDFEHdL9Zk/sWzLrx11ixgGIv7Ne+Lq1asORMgjRgERCIacNtdurtnGz27YB9f+x1bPnbDv/vD7lvWLVbmMzD4/pRMhriGl+RXLL28IYmIHR1JnJg8CBqFcIO+hb3YZrx0iunqDxvHiZr8/Rtv6/pvLzpy5Qu6Qa0BhPii8HwAxDED8PRCDiBMfKk68+9f/ZJvv37Gli8fszW+/ZZlUxuZPrVjl2IJlp/Me9LjKA2D3X42lBKEOBIjxP9BcTb7d7n8GOtR3n7xOZVzfME+cQl28zc8a8RIo/h4nUJ6embbS6TkrzpT94oTb68opxQW5RKFS8p8BfY9XfEDCOG8EpMDH3UUKh/eDuwtZkd9ihXq+VcJ3vDCeg1zgG8ooGtYxEHWJK1euHLKI4QKFJ8SKcgRf++V1ix7UbfXVV2zp5IrNLM25YKHvuEkDxXlCw9+BxtU/j4bnHvcdnonLly8fAiLEinjMiD8hAtWuDj/8CDyjg1RaR2hWJdA4AOI8oOHvOE1qG0Xj5oTibaPeeSZZ4VCoiJfQKf6EMNNKpWLTczpgkUmqbpjPi9CkfrSFMonG9Rk1flS/QL7s8UFBkbhCw0+IFfPb5aG+gYa/oRetGyb6jCujaFR9vC4+PtQnLl269CNe8G8ouAQUAtIwxfvEaVTfYXqRPp8H4c7D9Emd2f8C3A7cSpriLVg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Rectangle 5"/>
          <p:cNvSpPr/>
          <p:nvPr/>
        </p:nvSpPr>
        <p:spPr>
          <a:xfrm>
            <a:off x="7720208" y="1733969"/>
            <a:ext cx="3762789" cy="553998"/>
          </a:xfrm>
          <a:prstGeom prst="rect">
            <a:avLst/>
          </a:prstGeom>
        </p:spPr>
        <p:txBody>
          <a:bodyPr wrap="square">
            <a:spAutoFit/>
          </a:bodyPr>
          <a:lstStyle/>
          <a:p>
            <a:r>
              <a:rPr lang="en-GB" dirty="0"/>
              <a:t> </a:t>
            </a:r>
          </a:p>
          <a:p>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17" name="TextBox 16"/>
          <p:cNvSpPr txBox="1"/>
          <p:nvPr/>
        </p:nvSpPr>
        <p:spPr>
          <a:xfrm>
            <a:off x="585113" y="1417660"/>
            <a:ext cx="45719" cy="369332"/>
          </a:xfrm>
          <a:prstGeom prst="rect">
            <a:avLst/>
          </a:prstGeom>
          <a:noFill/>
        </p:spPr>
        <p:txBody>
          <a:bodyPr wrap="square" rtlCol="0">
            <a:spAutoFit/>
          </a:bodyPr>
          <a:lstStyle/>
          <a:p>
            <a:endParaRPr lang="en-GB" dirty="0"/>
          </a:p>
        </p:txBody>
      </p:sp>
      <p:sp>
        <p:nvSpPr>
          <p:cNvPr id="18" name="TextBox 17"/>
          <p:cNvSpPr txBox="1"/>
          <p:nvPr/>
        </p:nvSpPr>
        <p:spPr>
          <a:xfrm>
            <a:off x="517525" y="3930650"/>
            <a:ext cx="45719" cy="369332"/>
          </a:xfrm>
          <a:prstGeom prst="rect">
            <a:avLst/>
          </a:prstGeom>
          <a:noFill/>
        </p:spPr>
        <p:txBody>
          <a:bodyPr wrap="square" rtlCol="0">
            <a:spAutoFit/>
          </a:bodyPr>
          <a:lstStyle/>
          <a:p>
            <a:endParaRPr lang="en-GB" dirty="0"/>
          </a:p>
        </p:txBody>
      </p:sp>
      <p:sp>
        <p:nvSpPr>
          <p:cNvPr id="22" name="TextBox 21"/>
          <p:cNvSpPr txBox="1"/>
          <p:nvPr/>
        </p:nvSpPr>
        <p:spPr>
          <a:xfrm>
            <a:off x="70707" y="1237192"/>
            <a:ext cx="7418236" cy="8957084"/>
          </a:xfrm>
          <a:prstGeom prst="rect">
            <a:avLst/>
          </a:prstGeom>
          <a:noFill/>
        </p:spPr>
        <p:txBody>
          <a:bodyPr wrap="square" lIns="91440" tIns="45720" rIns="91440" bIns="45720" numCol="2" spcCol="180000" rtlCol="0" anchor="t">
            <a:noAutofit/>
          </a:bodyPr>
          <a:lstStyle/>
          <a:p>
            <a:r>
              <a:rPr lang="en-GB" sz="1400" b="1" dirty="0" smtClean="0">
                <a:solidFill>
                  <a:srgbClr val="2E75B6"/>
                </a:solidFill>
                <a:latin typeface="Arial" panose="020B0604020202020204" pitchFamily="34" charset="0"/>
                <a:cs typeface="Arial" panose="020B0604020202020204" pitchFamily="34" charset="0"/>
              </a:rPr>
              <a:t>3. </a:t>
            </a:r>
            <a:r>
              <a:rPr lang="en-GB" sz="1400" u="sng" dirty="0">
                <a:solidFill>
                  <a:srgbClr val="0462C1"/>
                </a:solidFill>
                <a:latin typeface="Arial" panose="020B0604020202020204" pitchFamily="34" charset="0"/>
              </a:rPr>
              <a:t>C</a:t>
            </a:r>
            <a:r>
              <a:rPr lang="en-GB" sz="1400" u="sng" dirty="0" smtClean="0">
                <a:solidFill>
                  <a:srgbClr val="0462C1"/>
                </a:solidFill>
                <a:latin typeface="Arial" panose="020B0604020202020204" pitchFamily="34" charset="0"/>
              </a:rPr>
              <a:t>lozapine break– RE-TITRATION</a:t>
            </a:r>
          </a:p>
          <a:p>
            <a:pPr algn="just">
              <a:spcAft>
                <a:spcPts val="0"/>
              </a:spcAft>
            </a:pPr>
            <a:r>
              <a:rPr lang="en-GB" sz="1200" dirty="0" smtClean="0">
                <a:latin typeface="Arial" panose="020B0604020202020204" pitchFamily="34" charset="0"/>
                <a:cs typeface="Arial" panose="020B0604020202020204" pitchFamily="34" charset="0"/>
              </a:rPr>
              <a:t>A patient </a:t>
            </a:r>
            <a:r>
              <a:rPr lang="en-GB" sz="1200" dirty="0">
                <a:latin typeface="Arial" panose="020B0604020202020204" pitchFamily="34" charset="0"/>
                <a:cs typeface="Arial" panose="020B0604020202020204" pitchFamily="34" charset="0"/>
              </a:rPr>
              <a:t>was </a:t>
            </a:r>
            <a:r>
              <a:rPr lang="en-GB" sz="1200" dirty="0" smtClean="0">
                <a:latin typeface="Arial" panose="020B0604020202020204" pitchFamily="34" charset="0"/>
                <a:cs typeface="Arial" panose="020B0604020202020204" pitchFamily="34" charset="0"/>
              </a:rPr>
              <a:t>admitted to the ward due to non-compliance with their Clozapine medication in community; leading to a relapse in mental state. If there is &gt;48 hour treatment break, Clozapine must be re-titrated. On this occasion, this didn’t happen and the patient was prescribed his regular full maintenance dose. Fortunately, this was detected by nursing staff and administration did not take place.</a:t>
            </a:r>
            <a:endParaRPr lang="en-GB" sz="1400" b="1" dirty="0">
              <a:solidFill>
                <a:srgbClr val="2E75B6"/>
              </a:solidFill>
              <a:latin typeface="Arial" panose="020B0604020202020204" pitchFamily="34" charset="0"/>
              <a:cs typeface="Arial" panose="020B0604020202020204" pitchFamily="34" charset="0"/>
            </a:endParaRPr>
          </a:p>
          <a:p>
            <a:r>
              <a:rPr lang="en-GB" sz="1200" dirty="0">
                <a:solidFill>
                  <a:schemeClr val="accent1">
                    <a:lumMod val="75000"/>
                  </a:schemeClr>
                </a:solidFill>
                <a:latin typeface="Arial" panose="020B0604020202020204" pitchFamily="34" charset="0"/>
                <a:cs typeface="Arial" panose="020B0604020202020204" pitchFamily="34" charset="0"/>
              </a:rPr>
              <a:t>Learning and Practice Points</a:t>
            </a:r>
          </a:p>
          <a:p>
            <a:pPr marL="171450" indent="-171450" algn="just">
              <a:buFontTx/>
              <a:buChar char="-"/>
            </a:pPr>
            <a:r>
              <a:rPr lang="en-GB" sz="1200" dirty="0" smtClean="0">
                <a:latin typeface="Arial" panose="020B0604020202020204" pitchFamily="34" charset="0"/>
                <a:cs typeface="Arial" panose="020B0604020202020204" pitchFamily="34" charset="0"/>
              </a:rPr>
              <a:t>Clozapine is a high risk medication associated with serious adverse effects and strict protocols in relation to blood test monitoring and dose titration on initiation and after treatment breaks e.g. non compliance. </a:t>
            </a:r>
          </a:p>
          <a:p>
            <a:pPr marL="171450" indent="-171450" algn="just">
              <a:buFontTx/>
              <a:buChar char="-"/>
            </a:pPr>
            <a:r>
              <a:rPr lang="en-GB" sz="1200" dirty="0" smtClean="0">
                <a:latin typeface="Arial" panose="020B0604020202020204" pitchFamily="34" charset="0"/>
                <a:cs typeface="Arial" panose="020B0604020202020204" pitchFamily="34" charset="0"/>
              </a:rPr>
              <a:t>It is essential that all staff involved in prescribing, administering and supplying Clozapine are familiar with the medication, monitoring requirements and the Clozapine Policy.</a:t>
            </a:r>
          </a:p>
          <a:p>
            <a:pPr>
              <a:spcAft>
                <a:spcPts val="0"/>
              </a:spcAft>
            </a:pPr>
            <a:endParaRPr lang="en-GB" sz="1200" dirty="0" smtClean="0">
              <a:latin typeface="Arial" panose="020B0604020202020204" pitchFamily="34" charset="0"/>
              <a:cs typeface="Arial" panose="020B0604020202020204" pitchFamily="34" charset="0"/>
            </a:endParaRPr>
          </a:p>
          <a:p>
            <a:pPr>
              <a:spcAft>
                <a:spcPts val="0"/>
              </a:spcAft>
            </a:pPr>
            <a:r>
              <a:rPr lang="en-GB" sz="1400" b="1" dirty="0" smtClean="0">
                <a:solidFill>
                  <a:srgbClr val="2E75B6"/>
                </a:solidFill>
                <a:latin typeface="Arial" panose="020B0604020202020204" pitchFamily="34" charset="0"/>
                <a:cs typeface="Arial" panose="020B0604020202020204" pitchFamily="34" charset="0"/>
              </a:rPr>
              <a:t>Controlled Drug (CD) procedures: </a:t>
            </a:r>
          </a:p>
          <a:p>
            <a:pPr>
              <a:spcAft>
                <a:spcPts val="0"/>
              </a:spcAft>
            </a:pPr>
            <a:r>
              <a:rPr lang="en-GB" sz="1400" b="1" dirty="0" smtClean="0">
                <a:solidFill>
                  <a:srgbClr val="2E75B6"/>
                </a:solidFill>
                <a:latin typeface="Arial" panose="020B0604020202020204" pitchFamily="34" charset="0"/>
                <a:cs typeface="Arial" panose="020B0604020202020204" pitchFamily="34" charset="0"/>
              </a:rPr>
              <a:t>Key Practice Points</a:t>
            </a:r>
          </a:p>
          <a:p>
            <a:pPr>
              <a:spcAft>
                <a:spcPts val="0"/>
              </a:spcAft>
            </a:pPr>
            <a:r>
              <a:rPr lang="en-GB" sz="1200" dirty="0" smtClean="0">
                <a:latin typeface="Arial" panose="020B0604020202020204" pitchFamily="34" charset="0"/>
                <a:cs typeface="Arial" panose="020B0604020202020204" pitchFamily="34" charset="0"/>
              </a:rPr>
              <a:t>CD audits are undertaken every</a:t>
            </a:r>
          </a:p>
          <a:p>
            <a:pPr>
              <a:spcAft>
                <a:spcPts val="0"/>
              </a:spcAft>
            </a:pPr>
            <a:r>
              <a:rPr lang="en-GB" sz="1200" dirty="0" smtClean="0">
                <a:latin typeface="Arial" panose="020B0604020202020204" pitchFamily="34" charset="0"/>
                <a:cs typeface="Arial" panose="020B0604020202020204" pitchFamily="34" charset="0"/>
              </a:rPr>
              <a:t>Quarter. Results are shared with</a:t>
            </a:r>
          </a:p>
          <a:p>
            <a:pPr>
              <a:spcAft>
                <a:spcPts val="0"/>
              </a:spcAft>
            </a:pPr>
            <a:r>
              <a:rPr lang="en-GB" sz="1200" dirty="0" smtClean="0">
                <a:latin typeface="Arial" panose="020B0604020202020204" pitchFamily="34" charset="0"/>
                <a:cs typeface="Arial" panose="020B0604020202020204" pitchFamily="34" charset="0"/>
              </a:rPr>
              <a:t>directorate teams to address areas</a:t>
            </a:r>
          </a:p>
          <a:p>
            <a:pPr>
              <a:spcAft>
                <a:spcPts val="0"/>
              </a:spcAft>
            </a:pPr>
            <a:r>
              <a:rPr lang="en-GB" sz="1200" dirty="0" smtClean="0">
                <a:latin typeface="Arial" panose="020B0604020202020204" pitchFamily="34" charset="0"/>
                <a:cs typeface="Arial" panose="020B0604020202020204" pitchFamily="34" charset="0"/>
              </a:rPr>
              <a:t>of non compliance.</a:t>
            </a:r>
            <a:endParaRPr lang="en-GB" sz="1200" dirty="0">
              <a:latin typeface="Arial" panose="020B0604020202020204" pitchFamily="34" charset="0"/>
              <a:cs typeface="Arial" panose="020B0604020202020204" pitchFamily="34" charset="0"/>
            </a:endParaRPr>
          </a:p>
          <a:p>
            <a:pPr marL="228600" indent="-228600">
              <a:spcAft>
                <a:spcPts val="0"/>
              </a:spcAft>
              <a:buAutoNum type="arabicParenR"/>
            </a:pPr>
            <a:r>
              <a:rPr lang="en-GB" sz="1200" dirty="0" smtClean="0">
                <a:latin typeface="Arial" panose="020B0604020202020204" pitchFamily="34" charset="0"/>
                <a:cs typeface="Arial" panose="020B0604020202020204" pitchFamily="34" charset="0"/>
              </a:rPr>
              <a:t>CD balance checks against the register are to be undertaken at least ONCE every 24 hours.</a:t>
            </a:r>
          </a:p>
          <a:p>
            <a:pPr marL="228600" indent="-228600">
              <a:spcAft>
                <a:spcPts val="0"/>
              </a:spcAft>
              <a:buAutoNum type="arabicParenR"/>
            </a:pPr>
            <a:r>
              <a:rPr lang="en-GB" sz="1200" dirty="0" smtClean="0">
                <a:latin typeface="Arial" panose="020B0604020202020204" pitchFamily="34" charset="0"/>
                <a:cs typeface="Arial" panose="020B0604020202020204" pitchFamily="34" charset="0"/>
              </a:rPr>
              <a:t>Two nurse signature entries are required in the in the register to confirm each CD administration.</a:t>
            </a:r>
          </a:p>
          <a:p>
            <a:pPr marL="228600" indent="-228600">
              <a:spcAft>
                <a:spcPts val="0"/>
              </a:spcAft>
              <a:buAutoNum type="arabicParenR"/>
            </a:pPr>
            <a:r>
              <a:rPr lang="en-GB" sz="1200" dirty="0" smtClean="0">
                <a:latin typeface="Arial" panose="020B0604020202020204" pitchFamily="34" charset="0"/>
                <a:cs typeface="Arial" panose="020B0604020202020204" pitchFamily="34" charset="0"/>
              </a:rPr>
              <a:t>When CD stock is received on the ward, please ensure 2 members of staff (at least one registered nurse) sign it </a:t>
            </a:r>
            <a:r>
              <a:rPr lang="en-GB" sz="1200" dirty="0">
                <a:latin typeface="Arial" panose="020B0604020202020204" pitchFamily="34" charset="0"/>
                <a:cs typeface="Arial" panose="020B0604020202020204" pitchFamily="34" charset="0"/>
              </a:rPr>
              <a:t>into the </a:t>
            </a:r>
            <a:r>
              <a:rPr lang="en-GB" sz="1200" dirty="0" smtClean="0">
                <a:latin typeface="Arial" panose="020B0604020202020204" pitchFamily="34" charset="0"/>
                <a:cs typeface="Arial" panose="020B0604020202020204" pitchFamily="34" charset="0"/>
              </a:rPr>
              <a:t>register.</a:t>
            </a:r>
          </a:p>
          <a:p>
            <a:pPr marL="228600" indent="-228600">
              <a:spcAft>
                <a:spcPts val="0"/>
              </a:spcAft>
              <a:buAutoNum type="arabicParenR"/>
            </a:pPr>
            <a:r>
              <a:rPr lang="en-GB" sz="1200" dirty="0">
                <a:latin typeface="Arial" panose="020B0604020202020204" pitchFamily="34" charset="0"/>
                <a:cs typeface="Arial" panose="020B0604020202020204" pitchFamily="34" charset="0"/>
              </a:rPr>
              <a:t>When a CD has been transferred from another ward/team, or to another page in the same CD </a:t>
            </a:r>
            <a:r>
              <a:rPr lang="en-GB" sz="1200" dirty="0" smtClean="0">
                <a:latin typeface="Arial" panose="020B0604020202020204" pitchFamily="34" charset="0"/>
                <a:cs typeface="Arial" panose="020B0604020202020204" pitchFamily="34" charset="0"/>
              </a:rPr>
              <a:t>register – there are specific recording requirements as per CD policy </a:t>
            </a:r>
          </a:p>
          <a:p>
            <a:pPr marL="228600" indent="-228600">
              <a:spcAft>
                <a:spcPts val="0"/>
              </a:spcAft>
              <a:buAutoNum type="arabicParenR"/>
            </a:pPr>
            <a:r>
              <a:rPr lang="en-GB" sz="1200" dirty="0" smtClean="0">
                <a:latin typeface="Arial" panose="020B0604020202020204" pitchFamily="34" charset="0"/>
                <a:cs typeface="Arial" panose="020B0604020202020204" pitchFamily="34" charset="0"/>
              </a:rPr>
              <a:t>CD stationery; CD </a:t>
            </a:r>
            <a:r>
              <a:rPr lang="en-GB" sz="1200" dirty="0">
                <a:latin typeface="Arial" panose="020B0604020202020204" pitchFamily="34" charset="0"/>
                <a:cs typeface="Arial" panose="020B0604020202020204" pitchFamily="34" charset="0"/>
              </a:rPr>
              <a:t>register </a:t>
            </a:r>
            <a:r>
              <a:rPr lang="en-GB" sz="1200" dirty="0" smtClean="0">
                <a:latin typeface="Arial" panose="020B0604020202020204" pitchFamily="34" charset="0"/>
                <a:cs typeface="Arial" panose="020B0604020202020204" pitchFamily="34" charset="0"/>
              </a:rPr>
              <a:t>and returns </a:t>
            </a:r>
            <a:r>
              <a:rPr lang="en-GB" sz="1200" dirty="0">
                <a:latin typeface="Arial" panose="020B0604020202020204" pitchFamily="34" charset="0"/>
                <a:cs typeface="Arial" panose="020B0604020202020204" pitchFamily="34" charset="0"/>
              </a:rPr>
              <a:t>books </a:t>
            </a:r>
            <a:r>
              <a:rPr lang="en-GB" sz="1200" dirty="0" smtClean="0">
                <a:latin typeface="Arial" panose="020B0604020202020204" pitchFamily="34" charset="0"/>
                <a:cs typeface="Arial" panose="020B0604020202020204" pitchFamily="34" charset="0"/>
              </a:rPr>
              <a:t>to be kept </a:t>
            </a:r>
            <a:r>
              <a:rPr lang="en-GB" sz="1200" dirty="0">
                <a:latin typeface="Arial" panose="020B0604020202020204" pitchFamily="34" charset="0"/>
                <a:cs typeface="Arial" panose="020B0604020202020204" pitchFamily="34" charset="0"/>
              </a:rPr>
              <a:t>inside a locked </a:t>
            </a:r>
            <a:r>
              <a:rPr lang="en-GB" sz="1200" dirty="0" smtClean="0">
                <a:latin typeface="Arial" panose="020B0604020202020204" pitchFamily="34" charset="0"/>
                <a:cs typeface="Arial" panose="020B0604020202020204" pitchFamily="34" charset="0"/>
              </a:rPr>
              <a:t>cupboard</a:t>
            </a:r>
            <a:r>
              <a:rPr lang="en-GB" sz="1200" dirty="0">
                <a:latin typeface="Arial" panose="020B0604020202020204" pitchFamily="34" charset="0"/>
                <a:cs typeface="Arial" panose="020B0604020202020204" pitchFamily="34" charset="0"/>
              </a:rPr>
              <a:t>.</a:t>
            </a:r>
            <a:endParaRPr lang="en-GB" sz="1200" dirty="0" smtClean="0">
              <a:latin typeface="Arial" panose="020B0604020202020204" pitchFamily="34" charset="0"/>
              <a:cs typeface="Arial" panose="020B0604020202020204" pitchFamily="34" charset="0"/>
            </a:endParaRPr>
          </a:p>
          <a:p>
            <a:pPr marL="228600" indent="-228600">
              <a:spcAft>
                <a:spcPts val="0"/>
              </a:spcAft>
              <a:buAutoNum type="arabicParenR"/>
            </a:pPr>
            <a:r>
              <a:rPr lang="en-GB" sz="1200" dirty="0" smtClean="0">
                <a:latin typeface="Arial" panose="020B0604020202020204" pitchFamily="34" charset="0"/>
                <a:cs typeface="Arial" panose="020B0604020202020204" pitchFamily="34" charset="0"/>
              </a:rPr>
              <a:t>CD keys are to be kept separate to general </a:t>
            </a:r>
            <a:r>
              <a:rPr lang="en-GB" sz="1200" dirty="0">
                <a:latin typeface="Arial" panose="020B0604020202020204" pitchFamily="34" charset="0"/>
                <a:cs typeface="Arial" panose="020B0604020202020204" pitchFamily="34" charset="0"/>
              </a:rPr>
              <a:t>medication keys and </a:t>
            </a:r>
            <a:r>
              <a:rPr lang="en-GB" sz="1200" dirty="0" smtClean="0">
                <a:latin typeface="Arial" panose="020B0604020202020204" pitchFamily="34" charset="0"/>
                <a:cs typeface="Arial" panose="020B0604020202020204" pitchFamily="34" charset="0"/>
              </a:rPr>
              <a:t>should only be accessible </a:t>
            </a:r>
            <a:r>
              <a:rPr lang="en-GB" sz="1200" dirty="0">
                <a:latin typeface="Arial" panose="020B0604020202020204" pitchFamily="34" charset="0"/>
                <a:cs typeface="Arial" panose="020B0604020202020204" pitchFamily="34" charset="0"/>
              </a:rPr>
              <a:t>by authorised persons, e.g. registered nurse or pharmacist? </a:t>
            </a:r>
            <a:endParaRPr lang="en-GB" sz="1200" dirty="0" smtClean="0">
              <a:latin typeface="Arial" panose="020B0604020202020204" pitchFamily="34" charset="0"/>
              <a:cs typeface="Arial" panose="020B0604020202020204" pitchFamily="34" charset="0"/>
            </a:endParaRPr>
          </a:p>
          <a:p>
            <a:pPr marL="228600" indent="-228600">
              <a:spcAft>
                <a:spcPts val="0"/>
              </a:spcAft>
              <a:buAutoNum type="arabicParenR"/>
            </a:pPr>
            <a:endParaRPr lang="en-GB" sz="1200" dirty="0" smtClean="0">
              <a:latin typeface="Arial" panose="020B0604020202020204" pitchFamily="34" charset="0"/>
              <a:cs typeface="Arial" panose="020B0604020202020204" pitchFamily="34" charset="0"/>
            </a:endParaRPr>
          </a:p>
          <a:p>
            <a:pPr>
              <a:spcAft>
                <a:spcPts val="0"/>
              </a:spcAft>
            </a:pPr>
            <a:endParaRPr lang="en-GB" sz="1200" dirty="0" smtClean="0">
              <a:latin typeface="Arial" panose="020B0604020202020204" pitchFamily="34" charset="0"/>
              <a:cs typeface="Arial" panose="020B0604020202020204" pitchFamily="34" charset="0"/>
            </a:endParaRPr>
          </a:p>
          <a:p>
            <a:pPr>
              <a:spcAft>
                <a:spcPts val="0"/>
              </a:spcAft>
            </a:pPr>
            <a:endParaRPr lang="en-GB" sz="1200" dirty="0" smtClean="0">
              <a:latin typeface="Arial" panose="020B0604020202020204" pitchFamily="34" charset="0"/>
              <a:cs typeface="Arial" panose="020B0604020202020204" pitchFamily="34" charset="0"/>
            </a:endParaRPr>
          </a:p>
          <a:p>
            <a:pPr>
              <a:spcAft>
                <a:spcPts val="0"/>
              </a:spcAft>
            </a:pPr>
            <a:r>
              <a:rPr lang="en-GB" sz="1600" b="1" dirty="0" smtClean="0">
                <a:solidFill>
                  <a:srgbClr val="2E75B6"/>
                </a:solidFill>
                <a:latin typeface="Arial" panose="020B0604020202020204" pitchFamily="34" charset="0"/>
                <a:cs typeface="Arial" panose="020B0604020202020204" pitchFamily="34" charset="0"/>
                <a:sym typeface="Arial"/>
              </a:rPr>
              <a:t>MHRA </a:t>
            </a:r>
            <a:r>
              <a:rPr lang="en-GB" sz="1600" b="1" dirty="0">
                <a:solidFill>
                  <a:srgbClr val="2E75B6"/>
                </a:solidFill>
                <a:latin typeface="Arial" panose="020B0604020202020204" pitchFamily="34" charset="0"/>
                <a:cs typeface="Arial" panose="020B0604020202020204" pitchFamily="34" charset="0"/>
                <a:sym typeface="Arial"/>
              </a:rPr>
              <a:t>Drug Safety Updates (DSUs):</a:t>
            </a:r>
            <a:endParaRPr lang="en-GB" sz="1600" b="1" dirty="0">
              <a:solidFill>
                <a:srgbClr val="FF0000"/>
              </a:solidFill>
              <a:latin typeface="Arial" panose="020B0604020202020204" pitchFamily="34" charset="0"/>
              <a:cs typeface="Arial" panose="020B0604020202020204" pitchFamily="34" charset="0"/>
              <a:sym typeface="Arial"/>
            </a:endParaRPr>
          </a:p>
          <a:p>
            <a:pPr>
              <a:spcAft>
                <a:spcPts val="0"/>
              </a:spcAft>
            </a:pPr>
            <a:endParaRPr lang="en-GB" sz="600" b="1" dirty="0">
              <a:solidFill>
                <a:srgbClr val="FF0000"/>
              </a:solidFill>
              <a:latin typeface="Arial" panose="020B0604020202020204" pitchFamily="34" charset="0"/>
              <a:cs typeface="Arial" panose="020B0604020202020204" pitchFamily="34" charset="0"/>
              <a:sym typeface="Arial"/>
            </a:endParaRPr>
          </a:p>
          <a:p>
            <a:r>
              <a:rPr lang="en-GB" sz="1400" b="1" dirty="0">
                <a:latin typeface="Arial" panose="020B0604020202020204" pitchFamily="34" charset="0"/>
                <a:cs typeface="Arial" panose="020B0604020202020204" pitchFamily="34" charset="0"/>
                <a:hlinkClick r:id="rId2"/>
              </a:rPr>
              <a:t>Finasteride: psychiatric and sexual side effects</a:t>
            </a:r>
            <a:endParaRPr lang="en-GB" sz="14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hlinkClick r:id="rId3"/>
              </a:rPr>
              <a:t>patient alert card</a:t>
            </a:r>
            <a:r>
              <a:rPr lang="en-GB" sz="1200" dirty="0">
                <a:latin typeface="Arial" panose="020B0604020202020204" pitchFamily="34" charset="0"/>
                <a:cs typeface="Arial" panose="020B0604020202020204" pitchFamily="34" charset="0"/>
              </a:rPr>
              <a:t> is </a:t>
            </a:r>
          </a:p>
          <a:p>
            <a:r>
              <a:rPr lang="en-GB" sz="1200" dirty="0">
                <a:latin typeface="Arial" panose="020B0604020202020204" pitchFamily="34" charset="0"/>
                <a:cs typeface="Arial" panose="020B0604020202020204" pitchFamily="34" charset="0"/>
              </a:rPr>
              <a:t>being introduced for </a:t>
            </a:r>
          </a:p>
          <a:p>
            <a:r>
              <a:rPr lang="en-GB" sz="1200" dirty="0">
                <a:latin typeface="Arial" panose="020B0604020202020204" pitchFamily="34" charset="0"/>
                <a:cs typeface="Arial" panose="020B0604020202020204" pitchFamily="34" charset="0"/>
              </a:rPr>
              <a:t>men taking </a:t>
            </a:r>
            <a:r>
              <a:rPr lang="en-GB" sz="1200" dirty="0">
                <a:latin typeface="Arial" panose="020B0604020202020204" pitchFamily="34" charset="0"/>
                <a:cs typeface="Arial" panose="020B0604020202020204" pitchFamily="34" charset="0"/>
                <a:hlinkClick r:id="rId4"/>
              </a:rPr>
              <a:t>finasteride</a:t>
            </a:r>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to help raise awareness </a:t>
            </a:r>
          </a:p>
          <a:p>
            <a:r>
              <a:rPr lang="en-GB" sz="1200" dirty="0">
                <a:latin typeface="Arial" panose="020B0604020202020204" pitchFamily="34" charset="0"/>
                <a:cs typeface="Arial" panose="020B0604020202020204" pitchFamily="34" charset="0"/>
              </a:rPr>
              <a:t>of the risk of psychiatric </a:t>
            </a:r>
            <a:r>
              <a:rPr lang="en-GB" sz="1200" dirty="0" smtClean="0">
                <a:latin typeface="Arial" panose="020B0604020202020204" pitchFamily="34" charset="0"/>
                <a:cs typeface="Arial" panose="020B0604020202020204" pitchFamily="34" charset="0"/>
              </a:rPr>
              <a:t>side </a:t>
            </a:r>
            <a:r>
              <a:rPr lang="en-GB" sz="1200" dirty="0">
                <a:latin typeface="Arial" panose="020B0604020202020204" pitchFamily="34" charset="0"/>
                <a:cs typeface="Arial" panose="020B0604020202020204" pitchFamily="34" charset="0"/>
              </a:rPr>
              <a:t>effects and sexual </a:t>
            </a:r>
            <a:r>
              <a:rPr lang="en-GB" sz="1200" dirty="0" smtClean="0">
                <a:latin typeface="Arial" panose="020B0604020202020204" pitchFamily="34" charset="0"/>
                <a:cs typeface="Arial" panose="020B0604020202020204" pitchFamily="34" charset="0"/>
              </a:rPr>
              <a:t>dysfunction</a:t>
            </a:r>
            <a:r>
              <a:rPr lang="en-GB" sz="1200" dirty="0">
                <a:latin typeface="Arial" panose="020B0604020202020204" pitchFamily="34" charset="0"/>
                <a:cs typeface="Arial" panose="020B0604020202020204" pitchFamily="34" charset="0"/>
              </a:rPr>
              <a:t>, including the potential for sexual dysfunction to persist after treatment has stopped.</a:t>
            </a:r>
          </a:p>
          <a:p>
            <a:r>
              <a:rPr lang="en-GB" sz="1200"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Healthcare professionals are reminded to:</a:t>
            </a:r>
          </a:p>
          <a:p>
            <a:pPr marL="171450" indent="-171450">
              <a:buClr>
                <a:srgbClr val="009439"/>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Monitor patients for both psychiatric and sexual side effects. </a:t>
            </a:r>
          </a:p>
          <a:p>
            <a:pPr marL="171450" indent="-171450">
              <a:buClr>
                <a:srgbClr val="009439"/>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Prior to starting treatment, counsel patients on the risk of psychiatric effects (e.g. depressed mood, suicidal thoughts) and sexual dysfunction and request they report these immediately to a healthcare professional.  </a:t>
            </a:r>
          </a:p>
          <a:p>
            <a:endParaRPr lang="en-GB" sz="600" dirty="0">
              <a:latin typeface="Arial" panose="020B0604020202020204" pitchFamily="34" charset="0"/>
              <a:cs typeface="Arial" panose="020B0604020202020204" pitchFamily="34" charset="0"/>
            </a:endParaRPr>
          </a:p>
          <a:p>
            <a:r>
              <a:rPr lang="en-GB" sz="1400" b="1" dirty="0" err="1">
                <a:latin typeface="Arial" panose="020B0604020202020204" pitchFamily="34" charset="0"/>
                <a:cs typeface="Arial" panose="020B0604020202020204" pitchFamily="34" charset="0"/>
                <a:hlinkClick r:id="rId5"/>
              </a:rPr>
              <a:t>Montelukast</a:t>
            </a:r>
            <a:r>
              <a:rPr lang="en-GB" sz="1400" b="1" dirty="0">
                <a:latin typeface="Arial" panose="020B0604020202020204" pitchFamily="34" charset="0"/>
                <a:cs typeface="Arial" panose="020B0604020202020204" pitchFamily="34" charset="0"/>
                <a:hlinkClick r:id="rId5"/>
              </a:rPr>
              <a:t>: risk of neuropsychiatric reactions</a:t>
            </a:r>
            <a:r>
              <a:rPr lang="en-GB" sz="1400" b="1"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Healthcare professionals </a:t>
            </a:r>
          </a:p>
          <a:p>
            <a:r>
              <a:rPr lang="en-GB" sz="1200" dirty="0">
                <a:latin typeface="Arial" panose="020B0604020202020204" pitchFamily="34" charset="0"/>
                <a:cs typeface="Arial" panose="020B0604020202020204" pitchFamily="34" charset="0"/>
              </a:rPr>
              <a:t>prescribing </a:t>
            </a:r>
            <a:r>
              <a:rPr lang="en-GB" sz="1200" dirty="0" err="1">
                <a:latin typeface="Arial" panose="020B0604020202020204" pitchFamily="34" charset="0"/>
                <a:cs typeface="Arial" panose="020B0604020202020204" pitchFamily="34" charset="0"/>
                <a:hlinkClick r:id="rId6"/>
              </a:rPr>
              <a:t>montelukast</a:t>
            </a:r>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should be alert to the </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Risk of </a:t>
            </a:r>
            <a:r>
              <a:rPr lang="en-GB" sz="1200" dirty="0">
                <a:latin typeface="Arial" panose="020B0604020202020204" pitchFamily="34" charset="0"/>
                <a:cs typeface="Arial" panose="020B0604020202020204" pitchFamily="34" charset="0"/>
              </a:rPr>
              <a:t>neuropsychiatric </a:t>
            </a:r>
          </a:p>
          <a:p>
            <a:r>
              <a:rPr lang="en-GB" sz="1200" dirty="0">
                <a:latin typeface="Arial" panose="020B0604020202020204" pitchFamily="34" charset="0"/>
                <a:cs typeface="Arial" panose="020B0604020202020204" pitchFamily="34" charset="0"/>
              </a:rPr>
              <a:t>reactions in all patients </a:t>
            </a:r>
          </a:p>
          <a:p>
            <a:r>
              <a:rPr lang="en-GB" sz="1200" dirty="0">
                <a:latin typeface="Arial" panose="020B0604020202020204" pitchFamily="34" charset="0"/>
                <a:cs typeface="Arial" panose="020B0604020202020204" pitchFamily="34" charset="0"/>
              </a:rPr>
              <a:t>including children and </a:t>
            </a:r>
          </a:p>
          <a:p>
            <a:r>
              <a:rPr lang="en-GB" sz="1200" dirty="0">
                <a:latin typeface="Arial" panose="020B0604020202020204" pitchFamily="34" charset="0"/>
                <a:cs typeface="Arial" panose="020B0604020202020204" pitchFamily="34" charset="0"/>
              </a:rPr>
              <a:t>adolescents. Reported neuropsychiatric reactions include sleep disorders, hallucinations, anxiety and depression, and changes in behaviour and mood.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Healthcare professionals should:</a:t>
            </a:r>
          </a:p>
          <a:p>
            <a:pPr marL="171450" indent="-171450">
              <a:buClr>
                <a:srgbClr val="009439"/>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Advise patients and their caregivers to be alert to these risks and seek medical advice as soon as possible if neuropsychiatric reactions occur.</a:t>
            </a:r>
          </a:p>
          <a:p>
            <a:pPr marL="171450" indent="-171450">
              <a:buClr>
                <a:srgbClr val="009439"/>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Counsel patients and caregivers about new or worsening changes in mood e.g. sleep or behaviour (nightmares), aggression, anxiety or thoughts about self-injury. Seek immediate medical attention if experiencing these symptoms </a:t>
            </a:r>
          </a:p>
          <a:p>
            <a:pPr>
              <a:spcAft>
                <a:spcPts val="0"/>
              </a:spcAft>
            </a:pPr>
            <a:endParaRPr lang="en-GB" sz="600" dirty="0">
              <a:latin typeface="Arial" panose="020B0604020202020204" pitchFamily="34" charset="0"/>
              <a:cs typeface="Arial" panose="020B0604020202020204" pitchFamily="34" charset="0"/>
              <a:sym typeface="Arial"/>
            </a:endParaRPr>
          </a:p>
          <a:p>
            <a:r>
              <a:rPr lang="en-GB" sz="1200" b="1" u="sng" dirty="0">
                <a:latin typeface="Arial" panose="020B0604020202020204" pitchFamily="34" charset="0"/>
                <a:cs typeface="Arial" panose="020B0604020202020204" pitchFamily="34" charset="0"/>
              </a:rPr>
              <a:t>For both drugs, if any of the listed symptoms occur, report them via the </a:t>
            </a:r>
            <a:r>
              <a:rPr lang="en-GB" sz="1200" b="1" u="sng" dirty="0">
                <a:latin typeface="Arial" panose="020B0604020202020204" pitchFamily="34" charset="0"/>
                <a:cs typeface="Arial" panose="020B0604020202020204" pitchFamily="34" charset="0"/>
                <a:hlinkClick r:id="rId7"/>
              </a:rPr>
              <a:t>Yellow Card Scheme</a:t>
            </a:r>
            <a:r>
              <a:rPr lang="en-GB" sz="1200" dirty="0">
                <a:latin typeface="Arial" panose="020B0604020202020204" pitchFamily="34" charset="0"/>
                <a:cs typeface="Arial" panose="020B0604020202020204" pitchFamily="34" charset="0"/>
              </a:rPr>
              <a:t>. </a:t>
            </a:r>
          </a:p>
          <a:p>
            <a:pPr>
              <a:spcAft>
                <a:spcPts val="0"/>
              </a:spcAft>
            </a:pPr>
            <a:endParaRPr lang="en-GB" sz="1400" b="1" dirty="0">
              <a:solidFill>
                <a:srgbClr val="FF0000"/>
              </a:solidFill>
              <a:latin typeface="Arial" panose="020B0604020202020204" pitchFamily="34" charset="0"/>
              <a:cs typeface="Arial" panose="020B0604020202020204" pitchFamily="34" charset="0"/>
              <a:sym typeface="Arial"/>
            </a:endParaRPr>
          </a:p>
          <a:p>
            <a:endParaRPr lang="en-GB" sz="1400" b="1" dirty="0">
              <a:solidFill>
                <a:srgbClr val="2E75B6"/>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8"/>
          <a:stretch>
            <a:fillRect/>
          </a:stretch>
        </p:blipFill>
        <p:spPr>
          <a:xfrm>
            <a:off x="-22" y="10284737"/>
            <a:ext cx="7559695" cy="420660"/>
          </a:xfrm>
          <a:prstGeom prst="rect">
            <a:avLst/>
          </a:prstGeom>
        </p:spPr>
      </p:pic>
      <p:sp>
        <p:nvSpPr>
          <p:cNvPr id="27" name="Rectangle 26"/>
          <p:cNvSpPr/>
          <p:nvPr/>
        </p:nvSpPr>
        <p:spPr>
          <a:xfrm>
            <a:off x="-22" y="10325789"/>
            <a:ext cx="7383484" cy="338554"/>
          </a:xfrm>
          <a:prstGeom prst="rect">
            <a:avLst/>
          </a:prstGeom>
          <a:solidFill>
            <a:srgbClr val="009439"/>
          </a:solidFill>
        </p:spPr>
        <p:txBody>
          <a:bodyPr wrap="square" lIns="91440" tIns="45720" rIns="91440" bIns="45720" anchor="t">
            <a:spAutoFit/>
          </a:bodyPr>
          <a:lstStyle/>
          <a:p>
            <a:pPr algn="r"/>
            <a:r>
              <a:rPr lang="en-GB" sz="1600" b="1" dirty="0">
                <a:solidFill>
                  <a:schemeClr val="bg1"/>
                </a:solidFill>
                <a:latin typeface="Arial"/>
                <a:cs typeface="Arial"/>
              </a:rPr>
              <a:t>    </a:t>
            </a:r>
            <a:r>
              <a:rPr lang="en-GB" sz="1600" b="1" dirty="0" smtClean="0">
                <a:solidFill>
                  <a:schemeClr val="bg1"/>
                </a:solidFill>
                <a:latin typeface="Arial"/>
                <a:cs typeface="Arial"/>
              </a:rPr>
              <a:t>ELFT Medicines Safety Group							 </a:t>
            </a:r>
            <a:r>
              <a:rPr lang="en-GB" sz="1600" b="1" dirty="0">
                <a:solidFill>
                  <a:schemeClr val="bg1"/>
                </a:solidFill>
                <a:latin typeface="Arial"/>
                <a:cs typeface="Arial"/>
              </a:rPr>
              <a:t> </a:t>
            </a:r>
            <a:r>
              <a:rPr lang="en-GB" sz="1600" b="1" dirty="0" smtClean="0">
                <a:solidFill>
                  <a:schemeClr val="bg1"/>
                </a:solidFill>
                <a:latin typeface="Arial"/>
                <a:cs typeface="Arial"/>
              </a:rPr>
              <a:t>June</a:t>
            </a:r>
            <a:r>
              <a:rPr lang="en-GB" sz="1600" b="1" dirty="0">
                <a:solidFill>
                  <a:schemeClr val="bg1"/>
                </a:solidFill>
                <a:latin typeface="Arial"/>
                <a:cs typeface="Arial"/>
              </a:rPr>
              <a:t>  2024</a:t>
            </a:r>
            <a:endParaRPr lang="en-GB" sz="1600" b="1" dirty="0">
              <a:solidFill>
                <a:schemeClr val="bg1"/>
              </a:solidFill>
              <a:latin typeface="Arial" panose="020B0604020202020204" pitchFamily="34" charset="0"/>
              <a:cs typeface="Arial" panose="020B0604020202020204" pitchFamily="34" charset="0"/>
            </a:endParaRPr>
          </a:p>
        </p:txBody>
      </p:sp>
      <p:pic>
        <p:nvPicPr>
          <p:cNvPr id="2050" name="Picture 2" descr="image003"/>
          <p:cNvPicPr>
            <a:picLocks noChangeAspect="1" noChangeArrowheads="1"/>
          </p:cNvPicPr>
          <p:nvPr/>
        </p:nvPicPr>
        <p:blipFill rotWithShape="1">
          <a:blip r:embed="rId9">
            <a:extLst>
              <a:ext uri="{28A0092B-C50C-407E-A947-70E740481C1C}">
                <a14:useLocalDpi xmlns:a14="http://schemas.microsoft.com/office/drawing/2010/main" val="0"/>
              </a:ext>
            </a:extLst>
          </a:blip>
          <a:srcRect l="9548" t="45398" r="10671" b="6546"/>
          <a:stretch/>
        </p:blipFill>
        <p:spPr bwMode="auto">
          <a:xfrm>
            <a:off x="2586036" y="5405584"/>
            <a:ext cx="1029809" cy="62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0"/>
          <a:stretch>
            <a:fillRect/>
          </a:stretch>
        </p:blipFill>
        <p:spPr>
          <a:xfrm>
            <a:off x="3746607" y="29868"/>
            <a:ext cx="1920406" cy="779452"/>
          </a:xfrm>
          <a:prstGeom prst="rect">
            <a:avLst/>
          </a:prstGeom>
        </p:spPr>
      </p:pic>
      <p:pic>
        <p:nvPicPr>
          <p:cNvPr id="23" name="Picture 22"/>
          <p:cNvPicPr>
            <a:picLocks noChangeAspect="1"/>
          </p:cNvPicPr>
          <p:nvPr/>
        </p:nvPicPr>
        <p:blipFill>
          <a:blip r:embed="rId11"/>
          <a:stretch>
            <a:fillRect/>
          </a:stretch>
        </p:blipFill>
        <p:spPr>
          <a:xfrm>
            <a:off x="5667013" y="2092"/>
            <a:ext cx="1892662" cy="807228"/>
          </a:xfrm>
          <a:prstGeom prst="rect">
            <a:avLst/>
          </a:prstGeom>
        </p:spPr>
      </p:pic>
      <p:sp>
        <p:nvSpPr>
          <p:cNvPr id="24" name="Title 2">
            <a:extLst>
              <a:ext uri="{FF2B5EF4-FFF2-40B4-BE49-F238E27FC236}">
                <a16:creationId xmlns:a16="http://schemas.microsoft.com/office/drawing/2014/main" id="{2ED69F15-91AD-4643-85A0-FACDF68EF5A7}"/>
              </a:ext>
            </a:extLst>
          </p:cNvPr>
          <p:cNvSpPr txBox="1">
            <a:spLocks/>
          </p:cNvSpPr>
          <p:nvPr/>
        </p:nvSpPr>
        <p:spPr>
          <a:xfrm>
            <a:off x="0" y="-37174"/>
            <a:ext cx="2775539" cy="130707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MIST</a:t>
            </a:r>
          </a:p>
        </p:txBody>
      </p:sp>
      <p:pic>
        <p:nvPicPr>
          <p:cNvPr id="28" name="Picture 27"/>
          <p:cNvPicPr/>
          <p:nvPr/>
        </p:nvPicPr>
        <p:blipFill rotWithShape="1">
          <a:blip r:embed="rId12">
            <a:extLst>
              <a:ext uri="{28A0092B-C50C-407E-A947-70E740481C1C}">
                <a14:useLocalDpi xmlns:a14="http://schemas.microsoft.com/office/drawing/2010/main" val="0"/>
              </a:ext>
            </a:extLst>
          </a:blip>
          <a:srcRect l="17075" t="9632" r="19045" b="67876"/>
          <a:stretch/>
        </p:blipFill>
        <p:spPr>
          <a:xfrm>
            <a:off x="5592169" y="1825733"/>
            <a:ext cx="1791292" cy="924468"/>
          </a:xfrm>
          <a:prstGeom prst="rect">
            <a:avLst/>
          </a:prstGeom>
          <a:ln>
            <a:solidFill>
              <a:schemeClr val="tx2"/>
            </a:solidFill>
          </a:ln>
        </p:spPr>
      </p:pic>
      <p:pic>
        <p:nvPicPr>
          <p:cNvPr id="29" name="Picture 28" descr="Montelukast: Uses, Side Effects and Interactions"/>
          <p:cNvPicPr/>
          <p:nvPr/>
        </p:nvPicPr>
        <p:blipFill rotWithShape="1">
          <a:blip r:embed="rId13">
            <a:extLst>
              <a:ext uri="{28A0092B-C50C-407E-A947-70E740481C1C}">
                <a14:useLocalDpi xmlns:a14="http://schemas.microsoft.com/office/drawing/2010/main" val="0"/>
              </a:ext>
            </a:extLst>
          </a:blip>
          <a:srcRect l="8621" t="25603" r="8297" b="25788"/>
          <a:stretch/>
        </p:blipFill>
        <p:spPr bwMode="auto">
          <a:xfrm>
            <a:off x="5606294" y="5412258"/>
            <a:ext cx="1600603" cy="1059980"/>
          </a:xfrm>
          <a:prstGeom prst="rect">
            <a:avLst/>
          </a:prstGeom>
          <a:noFill/>
          <a:ln>
            <a:noFill/>
          </a:ln>
          <a:extLst>
            <a:ext uri="{53640926-AAD7-44D8-BBD7-CCE9431645EC}">
              <a14:shadowObscured xmlns:a14="http://schemas.microsoft.com/office/drawing/2010/main"/>
            </a:ext>
          </a:extLst>
        </p:spPr>
      </p:pic>
      <p:pic>
        <p:nvPicPr>
          <p:cNvPr id="30" name="Picture 29"/>
          <p:cNvPicPr>
            <a:picLocks noChangeAspect="1"/>
          </p:cNvPicPr>
          <p:nvPr/>
        </p:nvPicPr>
        <p:blipFill>
          <a:blip r:embed="rId14"/>
          <a:stretch>
            <a:fillRect/>
          </a:stretch>
        </p:blipFill>
        <p:spPr>
          <a:xfrm>
            <a:off x="3803814" y="9418321"/>
            <a:ext cx="3604959" cy="862106"/>
          </a:xfrm>
          <a:prstGeom prst="rect">
            <a:avLst/>
          </a:prstGeom>
        </p:spPr>
      </p:pic>
      <p:pic>
        <p:nvPicPr>
          <p:cNvPr id="9" name="Picture 8"/>
          <p:cNvPicPr>
            <a:picLocks noChangeAspect="1"/>
          </p:cNvPicPr>
          <p:nvPr/>
        </p:nvPicPr>
        <p:blipFill rotWithShape="1">
          <a:blip r:embed="rId15"/>
          <a:srcRect l="4306" t="10925" r="4434" b="18754"/>
          <a:stretch/>
        </p:blipFill>
        <p:spPr>
          <a:xfrm>
            <a:off x="2365184" y="9254249"/>
            <a:ext cx="1358459" cy="1046778"/>
          </a:xfrm>
          <a:prstGeom prst="rect">
            <a:avLst/>
          </a:prstGeom>
        </p:spPr>
      </p:pic>
      <p:pic>
        <p:nvPicPr>
          <p:cNvPr id="13" name="Picture 12"/>
          <p:cNvPicPr>
            <a:picLocks noChangeAspect="1"/>
          </p:cNvPicPr>
          <p:nvPr/>
        </p:nvPicPr>
        <p:blipFill rotWithShape="1">
          <a:blip r:embed="rId16"/>
          <a:srcRect l="16452" r="16991"/>
          <a:stretch/>
        </p:blipFill>
        <p:spPr>
          <a:xfrm>
            <a:off x="1354943" y="9267967"/>
            <a:ext cx="1019391" cy="1021081"/>
          </a:xfrm>
          <a:prstGeom prst="rect">
            <a:avLst/>
          </a:prstGeom>
        </p:spPr>
      </p:pic>
    </p:spTree>
    <p:extLst>
      <p:ext uri="{BB962C8B-B14F-4D97-AF65-F5344CB8AC3E}">
        <p14:creationId xmlns:p14="http://schemas.microsoft.com/office/powerpoint/2010/main" val="131696741"/>
      </p:ext>
    </p:extLst>
  </p:cSld>
  <p:clrMapOvr>
    <a:masterClrMapping/>
  </p:clrMapOvr>
</p:sld>
</file>

<file path=ppt/theme/theme1.xml><?xml version="1.0" encoding="utf-8"?>
<a:theme xmlns:a="http://schemas.openxmlformats.org/drawingml/2006/main" name="MIST Newsletter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D7E3559-1D3F-4E68-8D28-EE976C263A91}" vid="{094A8AC7-8FD3-4292-83BB-4EEC78805C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53322943F5C84FAC6BD66960E8E905" ma:contentTypeVersion="13" ma:contentTypeDescription="Create a new document." ma:contentTypeScope="" ma:versionID="ac6c068b40c42abbd8d0920d505a2602">
  <xsd:schema xmlns:xsd="http://www.w3.org/2001/XMLSchema" xmlns:xs="http://www.w3.org/2001/XMLSchema" xmlns:p="http://schemas.microsoft.com/office/2006/metadata/properties" xmlns:ns2="6e6921b4-a326-4739-8282-09578ce02d36" xmlns:ns3="631ef6fe-9cb8-4877-8b0b-5784ef40b593" targetNamespace="http://schemas.microsoft.com/office/2006/metadata/properties" ma:root="true" ma:fieldsID="ba1cf6e12779a38daa55408ec07621c9" ns2:_="" ns3:_="">
    <xsd:import namespace="6e6921b4-a326-4739-8282-09578ce02d36"/>
    <xsd:import namespace="631ef6fe-9cb8-4877-8b0b-5784ef40b5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921b4-a326-4739-8282-09578ce02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1ef6fe-9cb8-4877-8b0b-5784ef40b5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A04B81-0F5A-4A60-9ED4-A00479ADFCE8}">
  <ds:schemaRefs>
    <ds:schemaRef ds:uri="http://schemas.microsoft.com/sharepoint/v3/contenttype/forms"/>
  </ds:schemaRefs>
</ds:datastoreItem>
</file>

<file path=customXml/itemProps2.xml><?xml version="1.0" encoding="utf-8"?>
<ds:datastoreItem xmlns:ds="http://schemas.openxmlformats.org/officeDocument/2006/customXml" ds:itemID="{DD2EE706-6215-4573-8B72-DD3D561C73EF}">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631ef6fe-9cb8-4877-8b0b-5784ef40b593"/>
    <ds:schemaRef ds:uri="http://purl.org/dc/elements/1.1/"/>
    <ds:schemaRef ds:uri="http://schemas.microsoft.com/office/2006/metadata/properties"/>
    <ds:schemaRef ds:uri="6e6921b4-a326-4739-8282-09578ce02d36"/>
    <ds:schemaRef ds:uri="http://www.w3.org/XML/1998/namespace"/>
    <ds:schemaRef ds:uri="http://purl.org/dc/dcmitype/"/>
  </ds:schemaRefs>
</ds:datastoreItem>
</file>

<file path=customXml/itemProps3.xml><?xml version="1.0" encoding="utf-8"?>
<ds:datastoreItem xmlns:ds="http://schemas.openxmlformats.org/officeDocument/2006/customXml" ds:itemID="{99E998CF-FD5F-4BE2-B8E8-6B9E8DF28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6921b4-a326-4739-8282-09578ce02d36"/>
    <ds:schemaRef ds:uri="631ef6fe-9cb8-4877-8b0b-5784ef40b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MIST Newsletter Template</Template>
  <TotalTime>25794</TotalTime>
  <Words>1158</Words>
  <Application>Microsoft Office PowerPoint</Application>
  <PresentationFormat>Custom</PresentationFormat>
  <Paragraphs>119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Segoe UI</vt:lpstr>
      <vt:lpstr>Wingdings</vt:lpstr>
      <vt:lpstr>MIST Newsletter Template</vt:lpstr>
      <vt:lpstr>PowerPoint Presentation</vt:lpstr>
      <vt:lpstr>PowerPoint Presentation</vt:lpstr>
    </vt:vector>
  </TitlesOfParts>
  <Company>Luton &amp; Dunstable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ANAND</dc:creator>
  <cp:lastModifiedBy>Jethwa Rajesh</cp:lastModifiedBy>
  <cp:revision>838</cp:revision>
  <cp:lastPrinted>2024-01-18T08:28:38Z</cp:lastPrinted>
  <dcterms:created xsi:type="dcterms:W3CDTF">2022-03-18T10:25:40Z</dcterms:created>
  <dcterms:modified xsi:type="dcterms:W3CDTF">2024-10-07T09:22:03Z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0x0101004F53322943F5C84FAC6BD66960E8E905</vt:lpwstr>
  </property>
</Properties>
</file>