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1" r:id="rId6"/>
  </p:sldMasterIdLst>
  <p:notesMasterIdLst>
    <p:notesMasterId r:id="rId14"/>
  </p:notesMasterIdLst>
  <p:sldIdLst>
    <p:sldId id="1923" r:id="rId7"/>
    <p:sldId id="2145707716" r:id="rId8"/>
    <p:sldId id="2145707761" r:id="rId9"/>
    <p:sldId id="2145707756" r:id="rId10"/>
    <p:sldId id="2145707758" r:id="rId11"/>
    <p:sldId id="2145707755" r:id="rId12"/>
    <p:sldId id="21457077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27A"/>
    <a:srgbClr val="537091"/>
    <a:srgbClr val="44ACC5"/>
    <a:srgbClr val="007AC3"/>
    <a:srgbClr val="18447A"/>
    <a:srgbClr val="DAE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2ABF9-90B3-44BC-95F3-6089EBC12262}" v="10" dt="2024-10-07T08:18:42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18" autoAdjust="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09321-1010-42C4-A09B-F36FA460581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D324C-B7C9-4A89-939E-4C2F7B1F1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FA7F2-4D29-45D5-8B14-C2A15246C0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9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Public board minutes - </a:t>
            </a:r>
            <a:r>
              <a:rPr lang="en-GB" dirty="0"/>
              <a:t>7% AHP, 41% for doctors, 52% nurses</a:t>
            </a:r>
          </a:p>
          <a:p>
            <a:r>
              <a:rPr lang="en-GB" b="1" dirty="0"/>
              <a:t>CQC</a:t>
            </a:r>
            <a:r>
              <a:rPr lang="en-GB" dirty="0"/>
              <a:t> - 11% AHP, 42% doctors, 47% nurses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D324C-B7C9-4A89-939E-4C2F7B1F18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0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101F-5C79-91BD-35B5-CF73582C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1F2E9-58CB-A6B3-2C23-3D80137B6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20554-508C-E35E-F9CF-2B25C335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5EE61-59C4-36C4-C0FF-92FF75B5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EEDEE-3014-8439-B142-ECAF5CFB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4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FD6C-A243-0DB8-9878-1E6CDBEC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EF287-095D-2013-D369-2751D432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4F94-E5EF-5286-0412-B70B2BE6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0E26B-29A3-71DD-FE23-E7D77EE7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B93E-6711-014D-1D8D-0D3FB9F5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AA0D1-4789-680C-E84A-3AA111148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36719-8DCA-471D-86DF-6E8D2CB2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9148-72F1-7477-4C8B-8106A2AE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4D4F-1D61-2F17-73A5-83B98ECA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F525-8716-854A-10B0-E5FE9D93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6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4137-6ADB-438C-AB87-7FF83B7B1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3E6B-BC8A-45B6-96AC-63AB8385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A81D7-E1FC-41C5-B01C-C69FF9DC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5D75-373A-4EDD-923D-5417838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6201-40A2-45A2-9D50-694DA1BD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01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3E24-A42F-4C85-BB87-5E610A6E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F8EB-1599-469D-AC37-1D1CF76DF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96B7-9705-40FA-9ABA-7A5BB583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5A32-55EE-4EDC-8D78-F4B2A63E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22F7C-A7FC-4E04-868A-0089E377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5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54DE-84C4-45B6-8B2B-58185568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1A01-B285-42A5-84D1-17A4204B4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CBA8-FE34-4ACB-9DA1-E2E2DED8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CC27-E882-474B-80AC-2C5CBD8B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C3A66-03D0-4521-B2AF-B9E46746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45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4A50-19DE-495B-B9E8-F665F04F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3805-728F-4947-8DFE-E641FBC16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3E149-A856-4DF6-A5F9-CE88A1183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AEB18-B660-4B7D-BFE1-7BAFAE9E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260B6-2E13-4FA1-9613-1A9FBBD1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0B61-064E-4048-9217-C7F9A9DF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9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A153-ADDB-456E-A2B2-60F0D0C4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B3C0-F704-4E40-A9C1-355BEF235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18F70-2423-42CB-BFB6-594523371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F5848-77ED-4A73-8B7A-2D35A068B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FFA5C-DA36-49E5-971A-BB0410340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605DC-2528-4381-9A7D-82BABF1A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21B5B-A275-49E9-9066-27EF9D0D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E9C88-6513-440A-8F07-7E1EB09A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8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4DD4-1CBD-4E02-B573-B812FF3D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50284-949A-4549-AC9E-B8F1EAFE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1AD9F-91F2-4BC2-8AE3-D55AD0AD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C1D4D-1A0B-4B02-AA32-A4B4BBA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747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7AA3D-E66E-433A-8A6F-476AE23A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31FF5-B3C6-487D-A27E-698FB309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09159-E806-45B0-BA1D-6FA65BAF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8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2B43-469C-43C1-A3FE-A59819A5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3ADD-142D-4F0D-9268-4725FCF9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52BF-AE45-464A-9D14-7B16431DB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ABD64-156B-41D2-B326-9822CDF6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E7C4-0112-4366-ADFA-0B83DD23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2CD2-872A-4368-B163-ECCE756C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12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8B91-31C5-1B19-4164-AAF21766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B2F8-9BC4-6179-93D1-A18CD903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5163-44C5-BE9D-248F-95FEC594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E3B3-F6A2-5164-48E8-BD4F2511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9283E-BAFF-423A-7FDD-42F38BD9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4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0F5B-B976-4847-9A50-4F3944DF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AA4A7-B1E7-4E82-9E72-8E04A27A1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7DA40-0176-4D4D-B5E7-003932F95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9CC02-C7D0-4738-B4E9-56AFC017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058AF-8B86-4E2D-8194-B1E93921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C0DD1-B123-4A55-B052-B41F5979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49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C00B-1888-44AC-8B5A-43DFAEFB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AFFB8-9D38-47E1-A494-A5F8BB305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D2D3-59AA-4BD7-B81F-0164276D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6C6-0113-40FC-9F67-E1EA0B7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A165-CC86-4E99-93AB-34F28BC4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38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48376-004A-4F59-B7F8-63ED3F904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B2A2E-98B8-4CC2-9131-0F8FAEBC8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FB87-8E62-4809-8B22-D67A6A47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3483-2FE2-4905-A07B-F9917041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254F-D5F3-4C3F-9052-419ED54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21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5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8420" y="1347917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8421" y="278100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8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3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9EDB2-BE9E-4F5B-9B80-9CBB41835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766" y="278097"/>
            <a:ext cx="1080655" cy="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2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8420" y="1347917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8421" y="278100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8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3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9EDB2-BE9E-4F5B-9B80-9CBB41835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766" y="278097"/>
            <a:ext cx="1080655" cy="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5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8420" y="1347917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8421" y="278100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8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3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CONFIDENTIAL</a:t>
            </a:r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9EDB2-BE9E-4F5B-9B80-9CBB41835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766" y="278097"/>
            <a:ext cx="1080655" cy="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8420" y="1347917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8421" y="278100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8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3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CONFIDENTIAL</a:t>
            </a:r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9EDB2-BE9E-4F5B-9B80-9CBB41835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766" y="278097"/>
            <a:ext cx="1080655" cy="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7C32-8E80-4F34-B159-292D3162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510A3-EE65-4B7F-A6B4-15C5D9BC7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D505-D5EE-4459-BAA9-E9095A7C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1B94D-65AA-49D8-8106-D5A7827A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1F6E-18FB-418E-BB5E-EAE5523D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243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FB23-5C57-460F-82DA-07B97C07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5A16-8346-475C-BACA-0FB24FCB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66F8-68D1-458A-848C-5AB21FFD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5C2-89AD-4864-835F-D6E0AA84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567F-93FB-441C-AF17-B457DF21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BAB8-3651-6FBC-6C24-847F410B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42354-2CCF-2D48-B78B-2A8B93F1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2DD4C-98B9-4740-9111-3A612230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67361-7D3B-6D41-EC77-105A805C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A45F9-4D77-D218-6D22-91DC5A01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4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7AC0-F53A-4F09-A256-80BE756B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3995E-88D3-46E5-A71C-429A6556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B642-EFF0-4651-9DB8-1DFE27EF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4822-1A4F-4C4D-912E-053432AE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88577-C596-4BDB-B74E-7C66B4F5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625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4678-6EFF-4847-B7F2-86161305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910C-66AF-4091-A731-7F041FFC2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FCAE-312E-4594-B010-CB8C22212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4DBC0-7F07-4EED-8E52-CC1FC7C5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DF186-4A24-4FA8-BD0B-D907E537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2261D-FF06-476D-8C20-59A94179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6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3A84-1381-4036-B829-C8532C2D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59C5-05FC-40A0-BED5-567D0BE8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4B794-2750-43FB-9666-F9E2D816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418AC-71AE-4CF3-B78B-6B6720D78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CF538-C748-4F39-92CD-64B6792AF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E1A35-695E-41EB-9975-C5379814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BC9CD-15E0-491D-8281-F3B79122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87E54-4B88-4037-8DBC-0CA530D4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7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8692-0673-4060-9DF7-E068A6E4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554B5-0699-4AF5-BFBE-CC1474A6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8A4CC-540D-4D33-811C-A875B83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F03AB-19BB-4FF5-BCF5-692D09F8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9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FE09D-76C8-4B99-8768-1FF728A9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8AA61-0D5C-4FDA-AB7E-2E6BADF1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0A326-49BA-429A-A083-FC4B687E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991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38D8-55BE-4EF7-A910-1B39EE78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F320-FDE5-4055-A970-21BF74BA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F5E06-594D-47FC-8C31-0C9EC1EA0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F3F7A-8FB1-4F77-A8B3-67AF3824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E0D28-F95C-43CA-9EBB-36800523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356A2-4932-4466-924B-A4ECAC65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67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0BC9-2217-4000-80D6-83F88F76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6D657-F8AB-4808-AFAC-1FDBE71DF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38F44-F300-4A9E-96DC-F529263E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C3B47-6C63-43C4-9D81-E53512C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FF1D-5010-43D8-9F24-202EBAD1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DEDE-4979-4040-8685-35AE05C6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80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1F56-00C4-4642-B0AC-839F6025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9CF8D-C1B9-4531-97D5-4B96C3F8C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1352-7038-4D55-AA6D-425BFFC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3B9C5-EA62-459E-8F8D-75581B9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D98C-764C-442D-ABE5-220D4787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589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88C07-7D90-483A-9C8F-02B18B3CE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369FD-B1D6-4143-959A-188DF9188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3721-E23D-44B7-BC9D-B157115D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5D11-8ED6-4938-9979-C37F72AF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1409-AD4B-4428-A30E-97758E77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7C41-7950-A224-C4D9-8DC47B1A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C971-74CB-4CC9-9C72-85C33F4CC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3D16C-ACFD-D90A-A04E-DECBD629C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0F70D-96D2-FE87-F7C0-703FE549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BDEC0-A256-1780-B93D-E6D6107B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3A1D2-A6D6-A9BE-FEEA-28BD8626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1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9AE7-6B73-1565-1187-E893E680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CC31-5984-25C5-A8DD-0932AD4FD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EB16D-D08B-B338-DEF0-557CA9BB6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79109-FE17-A2AD-5729-B6A063587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82BF9-A55C-1FED-D1E9-5A75A8CA7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6F843-7F63-4034-1680-1D1A9A3E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0DBD6-1975-BD5A-74D6-76770278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03E20-001E-A463-24DD-3C4229D7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0152-E541-232F-E01F-3C9C0174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62F19-61E4-6165-5AA9-D10DF380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2667A-CE75-C49D-048F-FB895E04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26537-C9A8-859F-1C68-1E245A17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7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ECAA6-7517-B4A5-2DE7-4F7C5CAD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A10FA-DF55-3E4D-F4EC-521C877D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A681F-89EE-6672-351B-B428BB5D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5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D0F2-B6F7-C97B-FF2A-F9905931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2C45-FF77-90EA-E3E8-5CE24AB4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37488-AAA2-D1C4-F489-C3BC6D98A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0DF57-2EF5-1883-E1BF-16371D28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D307-23C1-338E-A66C-231B8DD2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16A08-9FCF-E961-CEDF-E4C5B95B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6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5ED-9F6A-893B-536A-3D5A8C87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F901D-54A0-6626-EA04-95B61E633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69CC6-5FB6-1F23-8672-9A0B56D74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2F3E-4994-0F8E-76DF-B3198156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9D2A3-BBD0-8FEF-7A2C-3762D2DE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53D1-5F21-8AAB-F741-30A7605C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5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44493-C439-F3A1-1EDE-C534C7F1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5449-E97B-ECC5-C63D-4060F6CE5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096-8A9B-251E-4CF9-AAEBBB6BA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BB49-DB2E-40F7-8CF3-2721EE65745B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63A7-0908-04EC-59A8-A7A72B915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8C7B-F50D-5D01-5CFE-99167BCD5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DCF3-1A22-4D6C-8F53-D21319F7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F776F-F7ED-48B8-938C-0D69228E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99578-9ED5-4C1C-9341-B53E5E872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C44F5-5C28-46B6-A29E-B730FD5D4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D2E8-15B9-473E-8CDF-D206EE9F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50C3-E2AB-46F9-854F-D0D58405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AD3C-BED4-4E42-9679-C372F51B13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3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1382B-FBFD-4B3E-ACD9-47D6EC0B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99E3E-C44C-4935-B36C-CC625501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95DAD-4F39-470F-94AA-1443935E5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7EC0-C02B-4810-8C68-916E90BC558C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FDDEF-F0E2-4B22-98BF-DCC8E0151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53B34-FBD1-48A6-9D26-2E19FF8FE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C339-E7BE-4CC8-A182-1EA3F912AD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70" y="712381"/>
            <a:ext cx="6166515" cy="6613451"/>
          </a:xfrm>
        </p:spPr>
        <p:txBody>
          <a:bodyPr/>
          <a:lstStyle/>
          <a:p>
            <a:r>
              <a:rPr lang="en-GB" sz="48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AHP Quality and Safety</a:t>
            </a:r>
            <a:br>
              <a:rPr lang="en-GB" sz="48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solidFill>
                  <a:srgbClr val="007AC3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ELFT, Rise up</a:t>
            </a:r>
            <a:r>
              <a:rPr lang="en-GB" sz="20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/>
            </a:r>
            <a:br>
              <a:rPr lang="en-GB" sz="20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/>
            </a:r>
            <a:br>
              <a:rPr lang="en-GB" sz="20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solidFill>
                  <a:srgbClr val="BF027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Steve Tolan</a:t>
            </a:r>
            <a:br>
              <a:rPr lang="en-GB" sz="2000" dirty="0">
                <a:solidFill>
                  <a:srgbClr val="BF027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solidFill>
                  <a:srgbClr val="BF027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Deputy Chief AHP Officer</a:t>
            </a:r>
            <a:br>
              <a:rPr lang="en-GB" sz="2000" dirty="0">
                <a:solidFill>
                  <a:srgbClr val="BF027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solidFill>
                  <a:srgbClr val="BF027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NHS England</a:t>
            </a:r>
            <a:r>
              <a:rPr lang="en-GB" sz="48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/>
            </a:r>
            <a:br>
              <a:rPr lang="en-GB" sz="4800" dirty="0">
                <a:solidFill>
                  <a:srgbClr val="007AC3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/>
            </a:r>
            <a:br>
              <a:rPr lang="en-GB" sz="4800" dirty="0"/>
            </a:br>
            <a:endParaRPr lang="en-GB" sz="4800" b="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4D302-56A4-C00D-FD27-F352F7675544}"/>
              </a:ext>
            </a:extLst>
          </p:cNvPr>
          <p:cNvSpPr txBox="1"/>
          <p:nvPr/>
        </p:nvSpPr>
        <p:spPr>
          <a:xfrm>
            <a:off x="92909" y="4021409"/>
            <a:ext cx="62994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A284-292A-EED0-53D2-B2FCD321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0" y="325251"/>
            <a:ext cx="80474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6D45-AD36-4054-9C5E-ADB151AD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73475"/>
            <a:ext cx="10515599" cy="641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sz="3600" b="1" kern="1200" dirty="0">
                <a:solidFill>
                  <a:srgbClr val="A12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Health Professions Community</a:t>
            </a:r>
            <a:r>
              <a:rPr lang="en-GB" sz="36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US" sz="3600" kern="1200" dirty="0">
              <a:solidFill>
                <a:srgbClr val="A12B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47D6341-811A-4706-B86F-486FCC74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" y="86346"/>
            <a:ext cx="804742" cy="774259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A7641DB-896A-79DC-5680-C7AE52A90A1A}"/>
              </a:ext>
            </a:extLst>
          </p:cNvPr>
          <p:cNvSpPr txBox="1">
            <a:spLocks/>
          </p:cNvSpPr>
          <p:nvPr/>
        </p:nvSpPr>
        <p:spPr>
          <a:xfrm>
            <a:off x="9328148" y="6269644"/>
            <a:ext cx="2782957" cy="496375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#StrongerTogether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A7641DB-896A-79DC-5680-C7AE52A90A1A}"/>
              </a:ext>
            </a:extLst>
          </p:cNvPr>
          <p:cNvSpPr txBox="1">
            <a:spLocks/>
          </p:cNvSpPr>
          <p:nvPr/>
        </p:nvSpPr>
        <p:spPr>
          <a:xfrm>
            <a:off x="-85036" y="6269644"/>
            <a:ext cx="2782957" cy="4963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AHPsDeliver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DD6A2D-24B2-8568-A22A-9B12667AC2D8}"/>
              </a:ext>
            </a:extLst>
          </p:cNvPr>
          <p:cNvGrpSpPr/>
          <p:nvPr/>
        </p:nvGrpSpPr>
        <p:grpSpPr>
          <a:xfrm>
            <a:off x="3787210" y="2711772"/>
            <a:ext cx="4647605" cy="690607"/>
            <a:chOff x="0" y="323104"/>
            <a:chExt cx="6403385" cy="896175"/>
          </a:xfrm>
          <a:solidFill>
            <a:srgbClr val="0070C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7D90E6-BCCE-0480-0BA7-9D3380620EDE}"/>
                </a:ext>
              </a:extLst>
            </p:cNvPr>
            <p:cNvSpPr/>
            <p:nvPr/>
          </p:nvSpPr>
          <p:spPr>
            <a:xfrm>
              <a:off x="0" y="323104"/>
              <a:ext cx="6403385" cy="896175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469ADF5B-B262-5EFA-4DF2-C5A6AC21716B}"/>
                </a:ext>
              </a:extLst>
            </p:cNvPr>
            <p:cNvSpPr txBox="1"/>
            <p:nvPr/>
          </p:nvSpPr>
          <p:spPr>
            <a:xfrm>
              <a:off x="43748" y="366852"/>
              <a:ext cx="6315889" cy="80867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AHP Support workers: 41,000</a:t>
              </a:r>
              <a:endPara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7DCDE8-B90A-0294-9D75-818A10FD11EF}"/>
              </a:ext>
            </a:extLst>
          </p:cNvPr>
          <p:cNvGrpSpPr/>
          <p:nvPr/>
        </p:nvGrpSpPr>
        <p:grpSpPr>
          <a:xfrm>
            <a:off x="3772198" y="1659067"/>
            <a:ext cx="4647603" cy="765761"/>
            <a:chOff x="0" y="323104"/>
            <a:chExt cx="6403385" cy="896175"/>
          </a:xfrm>
          <a:solidFill>
            <a:srgbClr val="0070C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884F75-E0BE-6822-0ABF-490EAC92B88F}"/>
                </a:ext>
              </a:extLst>
            </p:cNvPr>
            <p:cNvSpPr/>
            <p:nvPr/>
          </p:nvSpPr>
          <p:spPr>
            <a:xfrm>
              <a:off x="0" y="323104"/>
              <a:ext cx="6403385" cy="896175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F7FB4A4E-73E9-83B4-1EA6-283220BEAB37}"/>
                </a:ext>
              </a:extLst>
            </p:cNvPr>
            <p:cNvSpPr txBox="1"/>
            <p:nvPr/>
          </p:nvSpPr>
          <p:spPr>
            <a:xfrm>
              <a:off x="43748" y="366852"/>
              <a:ext cx="6315889" cy="80867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AHP Students: 41,564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A44F1-B737-7B78-E9EB-F4B5EB3EE214}"/>
              </a:ext>
            </a:extLst>
          </p:cNvPr>
          <p:cNvGrpSpPr/>
          <p:nvPr/>
        </p:nvGrpSpPr>
        <p:grpSpPr>
          <a:xfrm>
            <a:off x="3818962" y="3689323"/>
            <a:ext cx="4647603" cy="690607"/>
            <a:chOff x="0" y="323104"/>
            <a:chExt cx="6403385" cy="896175"/>
          </a:xfrm>
          <a:solidFill>
            <a:srgbClr val="0070C0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62FD425-862C-B32E-BD0D-635295F5D9EC}"/>
                </a:ext>
              </a:extLst>
            </p:cNvPr>
            <p:cNvSpPr/>
            <p:nvPr/>
          </p:nvSpPr>
          <p:spPr>
            <a:xfrm>
              <a:off x="0" y="323104"/>
              <a:ext cx="6403385" cy="896175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CF97A44C-0289-6DE1-139C-A62650135778}"/>
                </a:ext>
              </a:extLst>
            </p:cNvPr>
            <p:cNvSpPr txBox="1"/>
            <p:nvPr/>
          </p:nvSpPr>
          <p:spPr>
            <a:xfrm>
              <a:off x="43748" y="366852"/>
              <a:ext cx="6315889" cy="80867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Registered  AHPs: 200,750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27AD41-FE55-968B-FE01-563E7CD631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" y="4666874"/>
            <a:ext cx="11946340" cy="14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E2C9-D9E9-1B33-1920-3D47F135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F027A"/>
                </a:solidFill>
              </a:rPr>
              <a:t>AHP visibility in quality and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09B14-806F-6CCE-2221-302B94326F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Organisation quality and safety forums / risk registers</a:t>
            </a:r>
          </a:p>
          <a:p>
            <a:r>
              <a:rPr lang="en-GB" dirty="0"/>
              <a:t>CQC</a:t>
            </a:r>
          </a:p>
          <a:p>
            <a:r>
              <a:rPr lang="en-GB" dirty="0"/>
              <a:t>FTSU</a:t>
            </a:r>
          </a:p>
          <a:p>
            <a:r>
              <a:rPr lang="en-GB" dirty="0"/>
              <a:t>National inquiries</a:t>
            </a:r>
          </a:p>
          <a:p>
            <a:r>
              <a:rPr lang="en-GB" dirty="0"/>
              <a:t>Nationally collected datasets</a:t>
            </a:r>
          </a:p>
          <a:p>
            <a:r>
              <a:rPr lang="en-GB" dirty="0"/>
              <a:t>Quality and safety research</a:t>
            </a:r>
          </a:p>
        </p:txBody>
      </p:sp>
      <p:pic>
        <p:nvPicPr>
          <p:cNvPr id="1028" name="Picture 4" descr="Cute Chibi Rainbow Unicorn Clipart AI ...">
            <a:extLst>
              <a:ext uri="{FF2B5EF4-FFF2-40B4-BE49-F238E27FC236}">
                <a16:creationId xmlns:a16="http://schemas.microsoft.com/office/drawing/2014/main" id="{CBF71968-AFD2-9221-78D6-9FB6399883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3" y="2319032"/>
            <a:ext cx="2941393" cy="2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A598A-1AED-F379-3569-4FC2367F0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440" y="1690688"/>
            <a:ext cx="6002110" cy="372903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“</a:t>
            </a:r>
            <a:r>
              <a:rPr lang="en-GB" sz="2000" dirty="0"/>
              <a:t>At the start of this analysis, </a:t>
            </a:r>
            <a:r>
              <a:rPr lang="en-GB" sz="2000" b="1" dirty="0">
                <a:highlight>
                  <a:srgbClr val="FFFF00"/>
                </a:highlight>
              </a:rPr>
              <a:t>we had hoped to document the change in the quality of AHP care</a:t>
            </a:r>
            <a:r>
              <a:rPr lang="en-GB" sz="2000" dirty="0"/>
              <a:t> and, in particular, how changes in the health system were impacting on this. However, </a:t>
            </a:r>
            <a:r>
              <a:rPr lang="en-GB" sz="2000" b="1" dirty="0">
                <a:highlight>
                  <a:srgbClr val="FFFF00"/>
                </a:highlight>
              </a:rPr>
              <a:t>we found that there were very limited information and data to do this</a:t>
            </a:r>
            <a:r>
              <a:rPr lang="en-GB" sz="2000" dirty="0"/>
              <a:t>. Instead, we have highlighted the need to develop information systems that adequately capture consistent and comparable information on all aspects of the quality of AHP care.”</a:t>
            </a:r>
          </a:p>
          <a:p>
            <a:pPr marL="0" indent="0" algn="ctr">
              <a:buNone/>
            </a:pPr>
            <a:r>
              <a:rPr lang="en-GB" sz="2000" dirty="0"/>
              <a:t>(Nuffield Trust, 2014)</a:t>
            </a:r>
            <a:endParaRPr lang="en-US" sz="2000" dirty="0"/>
          </a:p>
        </p:txBody>
      </p:sp>
      <p:pic>
        <p:nvPicPr>
          <p:cNvPr id="8" name="Content Placeholder 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050DC283-7856-2962-036B-0507A33B5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502" r="-1" b="-1"/>
          <a:stretch/>
        </p:blipFill>
        <p:spPr>
          <a:xfrm>
            <a:off x="7288650" y="183995"/>
            <a:ext cx="4724674" cy="64900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79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F3F4-2E78-8014-8FE1-DBF92335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F0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&amp; Board representation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4BD65C-D364-CF7B-8E00-86F699CC0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4141" y="1835832"/>
            <a:ext cx="3257717" cy="433092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83E6E-6D0C-CF11-4BEC-46A0E6875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18" y="1835832"/>
            <a:ext cx="4331784" cy="4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75F2BD-E9B9-A7BF-8551-78C91063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BF0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staffing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F287FE-5D0C-E0BD-58BA-0255275F7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21" r="-3" b="-3"/>
          <a:stretch/>
        </p:blipFill>
        <p:spPr>
          <a:xfrm>
            <a:off x="3009325" y="1826223"/>
            <a:ext cx="6170299" cy="42248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99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FF95-F626-5CE5-E8C7-7FE9E166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F0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9469B-2764-EBF7-0C56-1B58F989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6" y="1522737"/>
            <a:ext cx="2983038" cy="4086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3F9B9-D2FD-F12A-33A0-49B3D50D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47" y="1527051"/>
            <a:ext cx="3172690" cy="25547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79A40-6F13-06B9-DF51-EB8E1D4F5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235" y="1522737"/>
            <a:ext cx="2887563" cy="41123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11DA93-4538-629B-8807-4C2200B5A8F3}"/>
              </a:ext>
            </a:extLst>
          </p:cNvPr>
          <p:cNvSpPr txBox="1"/>
          <p:nvPr/>
        </p:nvSpPr>
        <p:spPr>
          <a:xfrm rot="19894199">
            <a:off x="8295894" y="3743615"/>
            <a:ext cx="373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EARLY DRAFT</a:t>
            </a:r>
          </a:p>
        </p:txBody>
      </p:sp>
      <p:pic>
        <p:nvPicPr>
          <p:cNvPr id="12" name="Content Placeholder 8" descr="A map of england with numbers and a number&#10;&#10;Description automatically generated">
            <a:extLst>
              <a:ext uri="{FF2B5EF4-FFF2-40B4-BE49-F238E27FC236}">
                <a16:creationId xmlns:a16="http://schemas.microsoft.com/office/drawing/2014/main" id="{4E283A35-2819-D4E0-E8EB-0661367D9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709" y="1522737"/>
            <a:ext cx="1709743" cy="1953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1D1561-47D5-D34F-7C87-8545B1D7E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509" y="4474794"/>
            <a:ext cx="1759040" cy="17209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26396-8BFA-8A9A-4C2E-5A0648666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393" y="5922733"/>
            <a:ext cx="749339" cy="3810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6CBC3D-C626-141E-753F-78FA7B3FF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475405"/>
            <a:ext cx="1759041" cy="1754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B8C89D-01CA-7D17-E8AC-4CBD9D1A8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1330" y="5958936"/>
            <a:ext cx="749339" cy="4016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61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fc8c83e1-e4af-414a-b3b5-326eb82e57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A1C434E910648B716F1B8A4452C7C" ma:contentTypeVersion="19" ma:contentTypeDescription="Create a new document." ma:contentTypeScope="" ma:versionID="d34a7cba06be8a6c1ea10c0afc88de26">
  <xsd:schema xmlns:xsd="http://www.w3.org/2001/XMLSchema" xmlns:xs="http://www.w3.org/2001/XMLSchema" xmlns:p="http://schemas.microsoft.com/office/2006/metadata/properties" xmlns:ns1="http://schemas.microsoft.com/sharepoint/v3" xmlns:ns3="a8e734a9-52cf-49e3-bcde-90df6cef9c0a" xmlns:ns4="fc8c83e1-e4af-414a-b3b5-326eb82e57bc" targetNamespace="http://schemas.microsoft.com/office/2006/metadata/properties" ma:root="true" ma:fieldsID="c59c55e4401dd2ec9e139e8f4199c6b9" ns1:_="" ns3:_="" ns4:_="">
    <xsd:import namespace="http://schemas.microsoft.com/sharepoint/v3"/>
    <xsd:import namespace="a8e734a9-52cf-49e3-bcde-90df6cef9c0a"/>
    <xsd:import namespace="fc8c83e1-e4af-414a-b3b5-326eb82e57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734a9-52cf-49e3-bcde-90df6cef9c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83e1-e4af-414a-b3b5-326eb82e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C427D-42A1-4F08-B953-9426EF419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6EC94-A6A9-4F22-AA2B-AE614CDF3D02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fc8c83e1-e4af-414a-b3b5-326eb82e57bc"/>
    <ds:schemaRef ds:uri="a8e734a9-52cf-49e3-bcde-90df6cef9c0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E2E066-F913-4F85-9894-39BAB6C4D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e734a9-52cf-49e3-bcde-90df6cef9c0a"/>
    <ds:schemaRef ds:uri="fc8c83e1-e4af-414a-b3b5-326eb82e5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207</Words>
  <Application>Microsoft Office PowerPoint</Application>
  <PresentationFormat>Widescreen</PresentationFormat>
  <Paragraphs>30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1_Office Theme</vt:lpstr>
      <vt:lpstr>2_Office Theme</vt:lpstr>
      <vt:lpstr>AHP Quality and Safety ELFT, Rise up  Steve Tolan Deputy Chief AHP Officer NHS England   </vt:lpstr>
      <vt:lpstr>Allied Health Professions Community Thank you </vt:lpstr>
      <vt:lpstr>AHP visibility in quality and safety</vt:lpstr>
      <vt:lpstr>PowerPoint Presentation</vt:lpstr>
      <vt:lpstr>CQC &amp; Board representation</vt:lpstr>
      <vt:lpstr>Safer staffing</vt:lpstr>
      <vt:lpstr>Opportunities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 strategic community</dc:title>
  <dc:creator>Steve Tolan</dc:creator>
  <cp:lastModifiedBy>Kelly Fiona</cp:lastModifiedBy>
  <cp:revision>27</cp:revision>
  <dcterms:created xsi:type="dcterms:W3CDTF">2024-01-24T10:49:24Z</dcterms:created>
  <dcterms:modified xsi:type="dcterms:W3CDTF">2024-10-07T08:31:54Z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0x010100204A1C434E910648B716F1B8A4452C7C</vt:lpwstr>
  </property>
  <property fmtid="{D5CDD505-2E9C-101B-9397-08002B2CF9AE}" pid="3" name="MediaServiceImageTags">
    <vt:lpwstr/>
  </property>
</Properties>
</file>