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0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2" r:id="rId6"/>
    <p:sldId id="277" r:id="rId7"/>
    <p:sldId id="276" r:id="rId8"/>
    <p:sldId id="279" r:id="rId9"/>
    <p:sldId id="280" r:id="rId10"/>
    <p:sldId id="281" r:id="rId11"/>
    <p:sldId id="278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02ADD6-68EA-E25E-9308-71159ED14575}" name="BOLTON, Jessica (EAST LONDON NHS FOUNDATION TRUST)" initials="BT" userId="S::jessica.bolton7@nhs.net::89fac000-677d-4a33-9333-3194141f59d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TE, Sean (EAST LONDON NHS FOUNDATION TRUST)" initials="HS(LNFT" lastIdx="13" clrIdx="0">
    <p:extLst>
      <p:ext uri="{19B8F6BF-5375-455C-9EA6-DF929625EA0E}">
        <p15:presenceInfo xmlns:p15="http://schemas.microsoft.com/office/powerpoint/2012/main" userId="HARTE, Sean (EAST LONDON NHS FOUNDATION TRUST)" providerId="None"/>
      </p:ext>
    </p:extLst>
  </p:cmAuthor>
  <p:cmAuthor id="2" name="Swinburn Phoebe" initials="SP" lastIdx="1" clrIdx="1">
    <p:extLst>
      <p:ext uri="{19B8F6BF-5375-455C-9EA6-DF929625EA0E}">
        <p15:presenceInfo xmlns:p15="http://schemas.microsoft.com/office/powerpoint/2012/main" userId="Swinburn Phoebe" providerId="None"/>
      </p:ext>
    </p:extLst>
  </p:cmAuthor>
  <p:cmAuthor id="3" name="BOLTON, Jessica (EAST LONDON NHS FOUNDATION TRUST)" initials="BT" lastIdx="2" clrIdx="2">
    <p:extLst>
      <p:ext uri="{19B8F6BF-5375-455C-9EA6-DF929625EA0E}">
        <p15:presenceInfo xmlns:p15="http://schemas.microsoft.com/office/powerpoint/2012/main" userId="S::jessica.bolton7@nhs.net::89fac000-677d-4a33-9333-3194141f5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7CA0C8-175E-1258-A92F-24117405B38E}" v="18" dt="2024-10-08T13:00:19.180"/>
    <p1510:client id="{EF4D74B6-3B96-83E8-897E-7F6008EEE3D4}" v="87" dt="2024-10-08T13:11:25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9T10:30:56.40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Add logos - CS</a:t>
            </a:r>
            <a:endParaRPr dirty="0"/>
          </a:p>
        </p:txBody>
      </p:sp>
      <p:sp>
        <p:nvSpPr>
          <p:cNvPr id="440" name="Google Shape;4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Sean</a:t>
            </a:r>
            <a:endParaRPr/>
          </a:p>
        </p:txBody>
      </p:sp>
      <p:sp>
        <p:nvSpPr>
          <p:cNvPr id="447" name="Google Shape;44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Claire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Questionnaires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Asked things like do you understand your hospital pathway over 50% </a:t>
            </a:r>
            <a:r>
              <a:rPr lang="en-GB" err="1"/>
              <a:t>dont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Do you feel stuck in hospital? 66% yes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Do you feel decisions are made for you in hospital? 81% yes or sometimes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2" name="Google Shape;60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Sean to 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Include dashboard</a:t>
            </a:r>
            <a:endParaRPr/>
          </a:p>
        </p:txBody>
      </p:sp>
      <p:sp>
        <p:nvSpPr>
          <p:cNvPr id="516" name="Google Shape;5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Sean to 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Include dashboard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Phoebe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SMART goal methodology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Steps and tasks can allocated to individual staff or teams to enhance accountability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Each MDT can see each others steps and tasks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Run through the app, how we decided with the service users was to break down into three elements when setting goals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Put in a screenshot of the app for barriers and allocating a tasks.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59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Sean to 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Include dashboard</a:t>
            </a:r>
            <a:endParaRPr/>
          </a:p>
        </p:txBody>
      </p:sp>
      <p:sp>
        <p:nvSpPr>
          <p:cNvPr id="516" name="Google Shape;5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533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Sean to 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Include dashboard</a:t>
            </a:r>
            <a:endParaRPr/>
          </a:p>
        </p:txBody>
      </p:sp>
      <p:sp>
        <p:nvSpPr>
          <p:cNvPr id="516" name="Google Shape;5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79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Sean to 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Include dashboard</a:t>
            </a:r>
            <a:endParaRPr/>
          </a:p>
        </p:txBody>
      </p:sp>
      <p:sp>
        <p:nvSpPr>
          <p:cNvPr id="516" name="Google Shape;5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47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ntent with Caption">
  <p:cSld name="9_Content with 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Shape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2" cy="12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Blank">
  <p:cSld name="44_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 descr="A picture containing text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Blank">
  <p:cSld name="45_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 descr="A picture containing text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2"/>
          </p:nvPr>
        </p:nvSpPr>
        <p:spPr>
          <a:xfrm>
            <a:off x="978944" y="1273337"/>
            <a:ext cx="5970494" cy="12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Blank">
  <p:cSld name="37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Blank">
  <p:cSld name="38_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Blank">
  <p:cSld name="39_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Blank">
  <p:cSld name="40_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978944" y="1273337"/>
            <a:ext cx="5970494" cy="12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Blank">
  <p:cSld name="32_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Blank">
  <p:cSld name="33_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Blank">
  <p:cSld name="34_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Blank">
  <p:cSld name="35_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2"/>
          </p:nvPr>
        </p:nvSpPr>
        <p:spPr>
          <a:xfrm>
            <a:off x="978944" y="1273337"/>
            <a:ext cx="5970494" cy="12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Vertical Text">
  <p:cSld name="9_Title and Vertical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3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3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body" idx="2"/>
          </p:nvPr>
        </p:nvSpPr>
        <p:spPr>
          <a:xfrm>
            <a:off x="812279" y="1883900"/>
            <a:ext cx="4933201" cy="33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>
                <a:solidFill>
                  <a:srgbClr val="0067A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3"/>
          </p:nvPr>
        </p:nvSpPr>
        <p:spPr>
          <a:xfrm>
            <a:off x="6446520" y="1883900"/>
            <a:ext cx="4933201" cy="33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>
                <a:solidFill>
                  <a:srgbClr val="0067A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Blank">
  <p:cSld name="27_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Blank">
  <p:cSld name="28_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Blank">
  <p:cSld name="29_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Blank">
  <p:cSld name="30_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2"/>
          </p:nvPr>
        </p:nvSpPr>
        <p:spPr>
          <a:xfrm>
            <a:off x="978944" y="1273337"/>
            <a:ext cx="5970494" cy="12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Blank">
  <p:cSld name="22_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Blank">
  <p:cSld name="23_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Blank">
  <p:cSld name="24_Blank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Blank">
  <p:cSld name="25_Blan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2"/>
          </p:nvPr>
        </p:nvSpPr>
        <p:spPr>
          <a:xfrm>
            <a:off x="978944" y="1273337"/>
            <a:ext cx="5970494" cy="12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1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2" name="Google Shape;202;p31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 descr="Shape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2" cy="12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5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6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>
  <p:cSld name="13_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7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ntent with Caption">
  <p:cSld name="8_Content with Caption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0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1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1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1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">
  <p:cSld name="20_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34932" y="3127936"/>
            <a:ext cx="9117106" cy="383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 with Caption">
  <p:cSld name="6_Content with 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3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43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 with Caption">
  <p:cSld name="7_Content with Caption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4" descr="Shape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2" cy="12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4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4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5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5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5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6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6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6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6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7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7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7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47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with Caption">
  <p:cSld name="4_Content with Caption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8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8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8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8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ntent with Caption">
  <p:cSld name="5_Content with Caption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9" descr="Shape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2" cy="12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9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9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9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49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0" descr="A picture containing text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0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0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0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50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1" descr="A picture containing text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1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1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1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51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2" descr="A picture containing text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2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2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2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 descr="A person smiling for the camera  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7303" y="794766"/>
            <a:ext cx="4970869" cy="1024067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3" descr="A picture containing text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3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3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3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3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4" descr="Shape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7885" y="1201361"/>
            <a:ext cx="8843392" cy="12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4" descr="A picture containing text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4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4" descr="A picture containing text, sign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4"/>
          <p:cNvSpPr txBox="1">
            <a:spLocks noGrp="1"/>
          </p:cNvSpPr>
          <p:nvPr>
            <p:ph type="body" idx="1"/>
          </p:nvPr>
        </p:nvSpPr>
        <p:spPr>
          <a:xfrm>
            <a:off x="978944" y="1175277"/>
            <a:ext cx="511705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54"/>
          <p:cNvSpPr txBox="1">
            <a:spLocks noGrp="1"/>
          </p:cNvSpPr>
          <p:nvPr>
            <p:ph type="body" idx="2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5" descr="Graphical user interface, text, website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5"/>
          <p:cNvSpPr txBox="1">
            <a:spLocks noGrp="1"/>
          </p:cNvSpPr>
          <p:nvPr>
            <p:ph type="body" idx="1"/>
          </p:nvPr>
        </p:nvSpPr>
        <p:spPr>
          <a:xfrm>
            <a:off x="5884772" y="2031620"/>
            <a:ext cx="5202327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55"/>
          <p:cNvSpPr txBox="1">
            <a:spLocks noGrp="1"/>
          </p:cNvSpPr>
          <p:nvPr>
            <p:ph type="body" idx="2"/>
          </p:nvPr>
        </p:nvSpPr>
        <p:spPr>
          <a:xfrm>
            <a:off x="5884554" y="3236836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6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6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56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6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6"/>
          <p:cNvSpPr txBox="1">
            <a:spLocks noGrp="1"/>
          </p:cNvSpPr>
          <p:nvPr>
            <p:ph type="body" idx="2"/>
          </p:nvPr>
        </p:nvSpPr>
        <p:spPr>
          <a:xfrm>
            <a:off x="812279" y="1984975"/>
            <a:ext cx="6244504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7" name="Google Shape;377;p56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6"/>
          <p:cNvSpPr txBox="1">
            <a:spLocks noGrp="1"/>
          </p:cNvSpPr>
          <p:nvPr>
            <p:ph type="body" idx="3"/>
          </p:nvPr>
        </p:nvSpPr>
        <p:spPr>
          <a:xfrm>
            <a:off x="812279" y="3182571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 sz="1800">
                <a:solidFill>
                  <a:srgbClr val="0067A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Vertical Text">
  <p:cSld name="4_Title and Vertical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7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57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57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7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4" name="Google Shape;384;p57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7"/>
          <p:cNvSpPr txBox="1">
            <a:spLocks noGrp="1"/>
          </p:cNvSpPr>
          <p:nvPr>
            <p:ph type="body" idx="2"/>
          </p:nvPr>
        </p:nvSpPr>
        <p:spPr>
          <a:xfrm>
            <a:off x="812279" y="1883900"/>
            <a:ext cx="4933201" cy="33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>
                <a:solidFill>
                  <a:srgbClr val="0067A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Vertical Text">
  <p:cSld name="10_Title and Vertical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8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8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58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8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1" name="Google Shape;391;p58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8"/>
          <p:cNvSpPr txBox="1">
            <a:spLocks noGrp="1"/>
          </p:cNvSpPr>
          <p:nvPr>
            <p:ph type="body" idx="2"/>
          </p:nvPr>
        </p:nvSpPr>
        <p:spPr>
          <a:xfrm>
            <a:off x="812280" y="1883900"/>
            <a:ext cx="3947160" cy="33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>
                <a:solidFill>
                  <a:srgbClr val="0067A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58"/>
          <p:cNvSpPr txBox="1">
            <a:spLocks noGrp="1"/>
          </p:cNvSpPr>
          <p:nvPr>
            <p:ph type="body" idx="3"/>
          </p:nvPr>
        </p:nvSpPr>
        <p:spPr>
          <a:xfrm>
            <a:off x="5158741" y="1883900"/>
            <a:ext cx="3947160" cy="33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>
                <a:solidFill>
                  <a:srgbClr val="0067A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58"/>
          <p:cNvSpPr>
            <a:spLocks noGrp="1"/>
          </p:cNvSpPr>
          <p:nvPr>
            <p:ph type="pic" idx="4"/>
          </p:nvPr>
        </p:nvSpPr>
        <p:spPr>
          <a:xfrm>
            <a:off x="9505202" y="1884363"/>
            <a:ext cx="2243886" cy="33353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Vertical Text">
  <p:cSld name="13_Title and Vertical Tex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9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9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59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9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0" name="Google Shape;400;p59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9"/>
          <p:cNvSpPr txBox="1">
            <a:spLocks noGrp="1"/>
          </p:cNvSpPr>
          <p:nvPr>
            <p:ph type="body" idx="2"/>
          </p:nvPr>
        </p:nvSpPr>
        <p:spPr>
          <a:xfrm>
            <a:off x="812279" y="1883900"/>
            <a:ext cx="3947160" cy="33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>
                <a:solidFill>
                  <a:srgbClr val="0067A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59"/>
          <p:cNvSpPr>
            <a:spLocks noGrp="1"/>
          </p:cNvSpPr>
          <p:nvPr>
            <p:ph type="pic" idx="3"/>
          </p:nvPr>
        </p:nvSpPr>
        <p:spPr>
          <a:xfrm>
            <a:off x="8740140" y="1884363"/>
            <a:ext cx="3071405" cy="3335337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59"/>
          <p:cNvSpPr>
            <a:spLocks noGrp="1"/>
          </p:cNvSpPr>
          <p:nvPr>
            <p:ph type="pic" idx="4"/>
          </p:nvPr>
        </p:nvSpPr>
        <p:spPr>
          <a:xfrm>
            <a:off x="5214087" y="1884363"/>
            <a:ext cx="3071405" cy="33353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Vertical Text">
  <p:cSld name="14_Title and Vertical Tex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0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60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60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0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9" name="Google Shape;409;p60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0"/>
          <p:cNvSpPr txBox="1">
            <a:spLocks noGrp="1"/>
          </p:cNvSpPr>
          <p:nvPr>
            <p:ph type="body" idx="2"/>
          </p:nvPr>
        </p:nvSpPr>
        <p:spPr>
          <a:xfrm>
            <a:off x="7864385" y="1883900"/>
            <a:ext cx="3947160" cy="33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  <a:defRPr>
                <a:solidFill>
                  <a:srgbClr val="0067A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60"/>
          <p:cNvSpPr>
            <a:spLocks noGrp="1"/>
          </p:cNvSpPr>
          <p:nvPr>
            <p:ph type="pic" idx="3"/>
          </p:nvPr>
        </p:nvSpPr>
        <p:spPr>
          <a:xfrm>
            <a:off x="4338332" y="1884363"/>
            <a:ext cx="3071405" cy="3335337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60"/>
          <p:cNvSpPr>
            <a:spLocks noGrp="1"/>
          </p:cNvSpPr>
          <p:nvPr>
            <p:ph type="pic" idx="4"/>
          </p:nvPr>
        </p:nvSpPr>
        <p:spPr>
          <a:xfrm>
            <a:off x="812279" y="1884363"/>
            <a:ext cx="3071405" cy="33353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1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61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61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1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8" name="Google Shape;418;p61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1"/>
          <p:cNvSpPr txBox="1">
            <a:spLocks noGrp="1"/>
          </p:cNvSpPr>
          <p:nvPr>
            <p:ph type="body" idx="2"/>
          </p:nvPr>
        </p:nvSpPr>
        <p:spPr>
          <a:xfrm>
            <a:off x="812279" y="1883900"/>
            <a:ext cx="3764597" cy="330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Vertical Text">
  <p:cSld name="5_Title and Vertical 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2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2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62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2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5" name="Google Shape;425;p62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2"/>
          <p:cNvSpPr txBox="1">
            <a:spLocks noGrp="1"/>
          </p:cNvSpPr>
          <p:nvPr>
            <p:ph type="body" idx="2"/>
          </p:nvPr>
        </p:nvSpPr>
        <p:spPr>
          <a:xfrm>
            <a:off x="812279" y="1883900"/>
            <a:ext cx="3764597" cy="333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62"/>
          <p:cNvSpPr>
            <a:spLocks noGrp="1"/>
          </p:cNvSpPr>
          <p:nvPr>
            <p:ph type="pic" idx="3"/>
          </p:nvPr>
        </p:nvSpPr>
        <p:spPr>
          <a:xfrm>
            <a:off x="8199120" y="1884363"/>
            <a:ext cx="3550492" cy="33353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 descr="A picture containing person, person, standing, posing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3278" y="484084"/>
            <a:ext cx="6931519" cy="64568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Vertical Text">
  <p:cSld name="12_Title and Vertical Te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3"/>
          <p:cNvSpPr txBox="1"/>
          <p:nvPr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A5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67A5"/>
                </a:solidFill>
                <a:latin typeface="Arial"/>
                <a:ea typeface="Arial"/>
                <a:cs typeface="Arial"/>
                <a:sym typeface="Arial"/>
              </a:rPr>
              <a:t>elft.nhs.uk</a:t>
            </a:r>
            <a:endParaRPr sz="1600" b="0" i="0" u="none" strike="noStrike" cap="none">
              <a:solidFill>
                <a:srgbClr val="0067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3"/>
          <p:cNvSpPr/>
          <p:nvPr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63" descr="Text  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6929" y="133349"/>
            <a:ext cx="1572683" cy="80213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3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3" name="Google Shape;433;p63" descr="A picture containing text, sig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94" y="5993296"/>
            <a:ext cx="1848986" cy="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3"/>
          <p:cNvSpPr txBox="1">
            <a:spLocks noGrp="1"/>
          </p:cNvSpPr>
          <p:nvPr>
            <p:ph type="body" idx="2"/>
          </p:nvPr>
        </p:nvSpPr>
        <p:spPr>
          <a:xfrm>
            <a:off x="812279" y="1883900"/>
            <a:ext cx="2952001" cy="333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p63"/>
          <p:cNvSpPr>
            <a:spLocks noGrp="1"/>
          </p:cNvSpPr>
          <p:nvPr>
            <p:ph type="pic" idx="3"/>
          </p:nvPr>
        </p:nvSpPr>
        <p:spPr>
          <a:xfrm>
            <a:off x="8199120" y="1884363"/>
            <a:ext cx="3550492" cy="3335337"/>
          </a:xfrm>
          <a:prstGeom prst="rect">
            <a:avLst/>
          </a:prstGeom>
          <a:noFill/>
          <a:ln>
            <a:noFill/>
          </a:ln>
        </p:spPr>
      </p:sp>
      <p:sp>
        <p:nvSpPr>
          <p:cNvPr id="436" name="Google Shape;436;p63"/>
          <p:cNvSpPr txBox="1">
            <a:spLocks noGrp="1"/>
          </p:cNvSpPr>
          <p:nvPr>
            <p:ph type="body" idx="4"/>
          </p:nvPr>
        </p:nvSpPr>
        <p:spPr>
          <a:xfrm>
            <a:off x="4505699" y="1883900"/>
            <a:ext cx="2952001" cy="333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0" descr="A picture containing text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63254" y="3312901"/>
            <a:ext cx="7962087" cy="335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2"/>
          </p:nvPr>
        </p:nvSpPr>
        <p:spPr>
          <a:xfrm>
            <a:off x="978944" y="1273337"/>
            <a:ext cx="5970494" cy="12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Blank">
  <p:cSld name="42_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1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 descr="A picture containing text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Blank">
  <p:cSld name="43_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2" descr="Graphical user interface, text, website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8462" y="391541"/>
            <a:ext cx="158115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 descr="A picture containing text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1904" y="2756201"/>
            <a:ext cx="9744670" cy="41017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978944" y="2394409"/>
            <a:ext cx="4057875" cy="92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2"/>
          </p:nvPr>
        </p:nvSpPr>
        <p:spPr>
          <a:xfrm>
            <a:off x="978944" y="1320417"/>
            <a:ext cx="5970495" cy="119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body" idx="1"/>
          </p:nvPr>
        </p:nvSpPr>
        <p:spPr>
          <a:xfrm>
            <a:off x="4000258" y="350537"/>
            <a:ext cx="4488804" cy="215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/>
              <a:t>Pathways App</a:t>
            </a:r>
            <a:endParaRPr/>
          </a:p>
          <a:p>
            <a:pPr marL="0" indent="0" algn="ctr"/>
            <a:r>
              <a:rPr lang="en-GB" sz="2400" b="0">
                <a:solidFill>
                  <a:srgbClr val="2F5496"/>
                </a:solidFill>
              </a:rPr>
              <a:t>AHP Conference.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2"/>
          </p:nvPr>
        </p:nvSpPr>
        <p:spPr>
          <a:xfrm>
            <a:off x="510857" y="2510230"/>
            <a:ext cx="4946676" cy="332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Clr>
                <a:srgbClr val="2F5496"/>
              </a:buClr>
            </a:pPr>
            <a:r>
              <a:rPr lang="en-GB" b="1">
                <a:solidFill>
                  <a:srgbClr val="2F5496"/>
                </a:solidFill>
              </a:rPr>
              <a:t>Brenda </a:t>
            </a:r>
            <a:r>
              <a:rPr lang="en-GB" b="1" err="1">
                <a:solidFill>
                  <a:srgbClr val="2F5496"/>
                </a:solidFill>
              </a:rPr>
              <a:t>Abrah</a:t>
            </a:r>
            <a:endParaRPr lang="en-GB" b="1">
              <a:solidFill>
                <a:srgbClr val="2F5496"/>
              </a:solidFill>
            </a:endParaRPr>
          </a:p>
          <a:p>
            <a:pPr marL="0" lvl="0" indent="0">
              <a:buClr>
                <a:srgbClr val="2F5496"/>
              </a:buClr>
              <a:buSzPts val="1100"/>
            </a:pPr>
            <a:r>
              <a:rPr lang="en-GB" sz="1100">
                <a:solidFill>
                  <a:srgbClr val="2F5496"/>
                </a:solidFill>
              </a:rPr>
              <a:t>Specialist Occupational Therapist</a:t>
            </a:r>
            <a:endParaRPr lang="en-GB" sz="1100"/>
          </a:p>
          <a:p>
            <a:pPr marL="0" lvl="0" indent="0">
              <a:buClr>
                <a:srgbClr val="2F5496"/>
              </a:buClr>
            </a:pPr>
            <a:r>
              <a:rPr lang="en-GB" b="1">
                <a:solidFill>
                  <a:srgbClr val="2F5496"/>
                </a:solidFill>
              </a:rPr>
              <a:t>Phoebe </a:t>
            </a:r>
            <a:r>
              <a:rPr lang="en-GB" b="1" err="1">
                <a:solidFill>
                  <a:srgbClr val="2F5496"/>
                </a:solidFill>
              </a:rPr>
              <a:t>Swinburn</a:t>
            </a:r>
            <a:endParaRPr lang="en-GB" b="1">
              <a:solidFill>
                <a:srgbClr val="2F5496"/>
              </a:solidFill>
            </a:endParaRPr>
          </a:p>
          <a:p>
            <a:pPr marL="0" lvl="0" indent="0">
              <a:buClr>
                <a:srgbClr val="2F5496"/>
              </a:buClr>
              <a:buSzPts val="1100"/>
            </a:pPr>
            <a:r>
              <a:rPr lang="en-GB" sz="1100">
                <a:solidFill>
                  <a:srgbClr val="2F5496"/>
                </a:solidFill>
              </a:rPr>
              <a:t>Senior Occupational Therapist</a:t>
            </a:r>
          </a:p>
          <a:p>
            <a:pPr marL="0" indent="0">
              <a:buClr>
                <a:srgbClr val="2F5496"/>
              </a:buClr>
              <a:buSzPts val="1100"/>
            </a:pPr>
            <a:r>
              <a:rPr lang="en-GB" b="1">
                <a:solidFill>
                  <a:srgbClr val="2F5496"/>
                </a:solidFill>
              </a:rPr>
              <a:t>Jess Bolton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100"/>
              <a:buNone/>
            </a:pPr>
            <a:r>
              <a:rPr lang="en-GB" sz="1100">
                <a:solidFill>
                  <a:srgbClr val="2F5496"/>
                </a:solidFill>
              </a:rPr>
              <a:t>Occupational Therapist</a:t>
            </a:r>
            <a:endParaRPr sz="1100">
              <a:solidFill>
                <a:srgbClr val="2F549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GB" b="1">
                <a:solidFill>
                  <a:srgbClr val="2F5496"/>
                </a:solidFill>
              </a:rPr>
              <a:t>Francesca </a:t>
            </a:r>
            <a:r>
              <a:rPr lang="en-GB" b="1" err="1">
                <a:solidFill>
                  <a:srgbClr val="2F5496"/>
                </a:solidFill>
              </a:rPr>
              <a:t>Kamil</a:t>
            </a:r>
            <a:endParaRPr b="1">
              <a:solidFill>
                <a:srgbClr val="2F549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100"/>
              <a:buNone/>
            </a:pPr>
            <a:r>
              <a:rPr lang="en-GB" sz="1100">
                <a:solidFill>
                  <a:srgbClr val="2F5496"/>
                </a:solidFill>
              </a:rPr>
              <a:t>Occupational Therapy Assistant</a:t>
            </a:r>
          </a:p>
          <a:p>
            <a:pPr marL="0" indent="0">
              <a:buClr>
                <a:srgbClr val="2F5496"/>
              </a:buClr>
              <a:buSzPts val="1100"/>
            </a:pPr>
            <a:endParaRPr lang="en-GB" sz="1100" b="1">
              <a:solidFill>
                <a:srgbClr val="2F549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100"/>
              <a:buNone/>
            </a:pPr>
            <a:endParaRPr lang="en-GB" sz="1100">
              <a:solidFill>
                <a:srgbClr val="2F549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100"/>
              <a:buNone/>
            </a:pPr>
            <a:endParaRPr lang="en-GB" sz="1100">
              <a:solidFill>
                <a:srgbClr val="2F549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A5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2AF674-B5E2-088A-512A-C094BFE92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12203" y="123795"/>
            <a:ext cx="7950721" cy="642424"/>
          </a:xfrm>
        </p:spPr>
        <p:txBody>
          <a:bodyPr>
            <a:noAutofit/>
          </a:bodyPr>
          <a:lstStyle/>
          <a:p>
            <a:r>
              <a:rPr lang="en-GB" sz="4000"/>
              <a:t>Thank you, any questions?</a:t>
            </a:r>
            <a:endParaRPr lang="en-GB" sz="2400"/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9" y="1634692"/>
            <a:ext cx="4410075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063" y="6082435"/>
            <a:ext cx="1134774" cy="5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0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5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/>
              <a:t>Introduction</a:t>
            </a:r>
            <a:endParaRPr sz="3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50" name="Google Shape;450;p65"/>
          <p:cNvSpPr/>
          <p:nvPr/>
        </p:nvSpPr>
        <p:spPr>
          <a:xfrm>
            <a:off x="5207071" y="6547828"/>
            <a:ext cx="715617" cy="1192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65"/>
          <p:cNvSpPr txBox="1"/>
          <p:nvPr/>
        </p:nvSpPr>
        <p:spPr>
          <a:xfrm>
            <a:off x="3383259" y="4258676"/>
            <a:ext cx="5737482" cy="24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8504"/>
              <a:buFont typeface="Arial" panose="020B0604020202020204" pitchFamily="34" charset="0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sym typeface="Arial"/>
              </a:rPr>
              <a:t>A web app designed by OT/SU team </a:t>
            </a:r>
            <a:endParaRPr sz="2400" b="0" i="0" u="none" strike="noStrike" cap="none">
              <a:solidFill>
                <a:schemeClr val="dk1"/>
              </a:solidFill>
              <a:sym typeface="Arial"/>
            </a:endParaRPr>
          </a:p>
          <a:p>
            <a: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8504"/>
              <a:buFont typeface="Arial" panose="020B0604020202020204" pitchFamily="34" charset="0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sym typeface="Arial"/>
              </a:rPr>
              <a:t>Co - Produced</a:t>
            </a:r>
            <a:endParaRPr sz="2400" b="0" i="0" u="none" strike="noStrike" cap="none">
              <a:solidFill>
                <a:schemeClr val="dk1"/>
              </a:solidFill>
              <a:sym typeface="Arial"/>
            </a:endParaRPr>
          </a:p>
          <a:p>
            <a: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8504"/>
              <a:buFont typeface="Arial" panose="020B0604020202020204" pitchFamily="34" charset="0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sym typeface="Arial"/>
              </a:rPr>
              <a:t>Originally an OT-specific project - now MDT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8504"/>
              <a:buFont typeface="Arial" panose="020B0604020202020204" pitchFamily="34" charset="0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sym typeface="Arial"/>
              </a:rPr>
              <a:t>Closed-testing &amp; Pilot Stage</a:t>
            </a:r>
            <a:endParaRPr sz="9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140"/>
          <a:stretch/>
        </p:blipFill>
        <p:spPr>
          <a:xfrm>
            <a:off x="0" y="1092117"/>
            <a:ext cx="12192000" cy="3166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172"/>
          <a:stretch/>
        </p:blipFill>
        <p:spPr>
          <a:xfrm>
            <a:off x="6012900" y="1626875"/>
            <a:ext cx="542680" cy="494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063" y="6082435"/>
            <a:ext cx="1134774" cy="5805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body" idx="1"/>
          </p:nvPr>
        </p:nvSpPr>
        <p:spPr>
          <a:xfrm>
            <a:off x="812278" y="371445"/>
            <a:ext cx="5110409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3200"/>
              <a:t>Project Methodology</a:t>
            </a:r>
            <a:endParaRPr/>
          </a:p>
        </p:txBody>
      </p:sp>
      <p:sp>
        <p:nvSpPr>
          <p:cNvPr id="459" name="Google Shape;459;p66"/>
          <p:cNvSpPr/>
          <p:nvPr/>
        </p:nvSpPr>
        <p:spPr>
          <a:xfrm>
            <a:off x="5016571" y="5681785"/>
            <a:ext cx="715617" cy="1192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1" name="Google Shape;461;p66"/>
          <p:cNvGrpSpPr/>
          <p:nvPr/>
        </p:nvGrpSpPr>
        <p:grpSpPr>
          <a:xfrm>
            <a:off x="395899" y="1512904"/>
            <a:ext cx="4119000" cy="2702780"/>
            <a:chOff x="-24" y="222884"/>
            <a:chExt cx="4119000" cy="2702780"/>
          </a:xfrm>
        </p:grpSpPr>
        <p:sp>
          <p:nvSpPr>
            <p:cNvPr id="462" name="Google Shape;462;p66"/>
            <p:cNvSpPr/>
            <p:nvPr/>
          </p:nvSpPr>
          <p:spPr>
            <a:xfrm>
              <a:off x="177538" y="222884"/>
              <a:ext cx="1948420" cy="461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Co-Production</a:t>
              </a: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66"/>
            <p:cNvSpPr txBox="1"/>
            <p:nvPr/>
          </p:nvSpPr>
          <p:spPr>
            <a:xfrm>
              <a:off x="1903904" y="661296"/>
              <a:ext cx="1925886" cy="41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2000">
                  <a:solidFill>
                    <a:schemeClr val="lt1"/>
                  </a:solidFill>
                </a:rPr>
                <a:t>Co-Production</a:t>
              </a: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6"/>
            <p:cNvSpPr/>
            <p:nvPr/>
          </p:nvSpPr>
          <p:spPr>
            <a:xfrm>
              <a:off x="-24" y="1176514"/>
              <a:ext cx="4118951" cy="1749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6"/>
            <p:cNvSpPr txBox="1"/>
            <p:nvPr/>
          </p:nvSpPr>
          <p:spPr>
            <a:xfrm>
              <a:off x="-24" y="447117"/>
              <a:ext cx="4119000" cy="246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775" tIns="20300" rIns="113775" bIns="203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2</a:t>
              </a:r>
              <a:r>
                <a:rPr lang="en-GB" sz="1200" b="0" i="0" u="none" strike="noStrike" cap="none">
                  <a:solidFill>
                    <a:schemeClr val="dk1"/>
                  </a:solidFill>
                  <a:sym typeface="Arial"/>
                </a:rPr>
                <a:t> years in development</a:t>
              </a:r>
              <a:endParaRPr sz="1200" b="0" i="0" u="none" strike="noStrike" cap="none">
                <a:solidFill>
                  <a:schemeClr val="dk1"/>
                </a:solidFill>
                <a:sym typeface="Arial"/>
              </a:endParaRPr>
            </a:p>
            <a:p>
              <a:pPr marL="171450" marR="0" lvl="1" indent="-171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sym typeface="Arial"/>
                </a:rPr>
                <a:t>Over 50 Staff &amp; Service Users input</a:t>
              </a:r>
            </a:p>
            <a:p>
              <a:pPr marL="171450" marR="0" lvl="1" indent="-171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10 + Focus Groups</a:t>
              </a:r>
              <a:endParaRPr sz="1200" b="0" i="0" u="none" strike="noStrike" cap="none">
                <a:solidFill>
                  <a:schemeClr val="dk1"/>
                </a:solidFill>
                <a:sym typeface="Arial"/>
              </a:endParaRPr>
            </a:p>
            <a:p>
              <a:pPr marL="171450" marR="0" lvl="1" indent="-171450" algn="l" rtl="0">
                <a:lnSpc>
                  <a:spcPct val="115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sym typeface="Arial"/>
                </a:rPr>
                <a:t>Common themes</a:t>
              </a:r>
              <a:r>
                <a:rPr lang="en-GB" sz="1200">
                  <a:solidFill>
                    <a:schemeClr val="dk1"/>
                  </a:solidFill>
                </a:rPr>
                <a:t>:</a:t>
              </a:r>
            </a:p>
            <a:p>
              <a:pPr marL="228600" marR="0" lvl="1" indent="-228600" algn="l" rtl="0">
                <a:lnSpc>
                  <a:spcPct val="115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+mj-lt"/>
                <a:buAutoNum type="arabicPeriod"/>
              </a:pPr>
              <a:r>
                <a:rPr lang="en-GB" sz="1200" b="1" i="0" u="none" strike="noStrike" cap="none">
                  <a:solidFill>
                    <a:schemeClr val="dk1"/>
                  </a:solidFill>
                  <a:sym typeface="Arial"/>
                </a:rPr>
                <a:t>“</a:t>
              </a:r>
              <a:r>
                <a:rPr lang="en-GB" sz="1200" b="1" i="0" u="none" strike="noStrike" cap="none" err="1">
                  <a:solidFill>
                    <a:srgbClr val="FF0000"/>
                  </a:solidFill>
                  <a:sym typeface="Arial"/>
                </a:rPr>
                <a:t>Stuckness</a:t>
              </a:r>
              <a:r>
                <a:rPr lang="en-GB" sz="1200" b="1" i="0" u="none" strike="noStrike" cap="none">
                  <a:solidFill>
                    <a:schemeClr val="dk1"/>
                  </a:solidFill>
                  <a:sym typeface="Arial"/>
                </a:rPr>
                <a:t>”</a:t>
              </a:r>
              <a:endParaRPr lang="en-GB" sz="1100" b="1"/>
            </a:p>
            <a:p>
              <a:pPr marL="228600" marR="0" lvl="1" indent="-228600" algn="l" rtl="0">
                <a:lnSpc>
                  <a:spcPct val="115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+mj-lt"/>
                <a:buAutoNum type="arabicPeriod"/>
              </a:pPr>
              <a:r>
                <a:rPr lang="en-GB" sz="1200" b="1" i="0" u="none" strike="noStrike" cap="none">
                  <a:solidFill>
                    <a:schemeClr val="accent2"/>
                  </a:solidFill>
                  <a:sym typeface="Arial"/>
                </a:rPr>
                <a:t>Understanding of hospital pathway</a:t>
              </a:r>
            </a:p>
            <a:p>
              <a:pPr marL="228600" lvl="1" indent="-228600">
                <a:lnSpc>
                  <a:spcPct val="115000"/>
                </a:lnSpc>
                <a:spcBef>
                  <a:spcPts val="320"/>
                </a:spcBef>
                <a:buClr>
                  <a:schemeClr val="dk1"/>
                </a:buClr>
                <a:buSzPts val="1600"/>
                <a:buFont typeface="+mj-lt"/>
                <a:buAutoNum type="arabicPeriod"/>
              </a:pPr>
              <a:r>
                <a:rPr lang="en-GB" sz="1200" b="1">
                  <a:solidFill>
                    <a:srgbClr val="7030A0"/>
                  </a:solidFill>
                </a:rPr>
                <a:t>Service-User Confidence </a:t>
              </a:r>
              <a:endParaRPr lang="en-GB" sz="1200" b="1" i="0" u="none" strike="noStrike" cap="none">
                <a:solidFill>
                  <a:schemeClr val="accent2"/>
                </a:solidFill>
                <a:sym typeface="Arial"/>
              </a:endParaRPr>
            </a:p>
            <a:p>
              <a:pPr marL="228600" marR="0" lvl="1" indent="-228600" algn="l" rtl="0">
                <a:lnSpc>
                  <a:spcPct val="115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+mj-lt"/>
                <a:buAutoNum type="arabicPeriod"/>
              </a:pPr>
              <a:r>
                <a:rPr lang="en-GB" sz="1200" b="1" i="0" u="none" strike="noStrike" cap="none">
                  <a:solidFill>
                    <a:schemeClr val="accent6"/>
                  </a:solidFill>
                  <a:sym typeface="Arial"/>
                </a:rPr>
                <a:t>Feeling decisions are being made for them</a:t>
              </a:r>
            </a:p>
            <a:p>
              <a:pPr marL="228600" marR="0" lvl="1" indent="-228600" algn="l" rtl="0">
                <a:lnSpc>
                  <a:spcPct val="115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+mj-lt"/>
                <a:buAutoNum type="arabicPeriod"/>
              </a:pPr>
              <a:r>
                <a:rPr lang="en-GB" sz="1200" b="1" i="0" u="none" strike="noStrike" cap="none">
                  <a:solidFill>
                    <a:srgbClr val="00B0F0"/>
                  </a:solidFill>
                  <a:sym typeface="Arial"/>
                </a:rPr>
                <a:t>Lack of clarity around goals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1640138"/>
            <a:ext cx="7327451" cy="4417761"/>
          </a:xfrm>
          <a:prstGeom prst="rect">
            <a:avLst/>
          </a:prstGeom>
        </p:spPr>
      </p:pic>
      <p:grpSp>
        <p:nvGrpSpPr>
          <p:cNvPr id="27" name="Google Shape;461;p66"/>
          <p:cNvGrpSpPr/>
          <p:nvPr/>
        </p:nvGrpSpPr>
        <p:grpSpPr>
          <a:xfrm>
            <a:off x="2610922" y="4170684"/>
            <a:ext cx="4329874" cy="2517418"/>
            <a:chOff x="-24" y="408246"/>
            <a:chExt cx="4329874" cy="2517418"/>
          </a:xfrm>
        </p:grpSpPr>
        <p:sp>
          <p:nvSpPr>
            <p:cNvPr id="28" name="Google Shape;462;p66"/>
            <p:cNvSpPr/>
            <p:nvPr/>
          </p:nvSpPr>
          <p:spPr>
            <a:xfrm>
              <a:off x="321930" y="408246"/>
              <a:ext cx="1948420" cy="4611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Quality Improvement</a:t>
              </a: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464;p66"/>
            <p:cNvSpPr/>
            <p:nvPr/>
          </p:nvSpPr>
          <p:spPr>
            <a:xfrm>
              <a:off x="-24" y="1176514"/>
              <a:ext cx="4118951" cy="1749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465;p66"/>
            <p:cNvSpPr txBox="1"/>
            <p:nvPr/>
          </p:nvSpPr>
          <p:spPr>
            <a:xfrm>
              <a:off x="210850" y="779693"/>
              <a:ext cx="4119000" cy="174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775" tIns="20300" rIns="113775" bIns="203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lvl="1" indent="-171450">
                <a:lnSpc>
                  <a:spcPct val="115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QI Reps</a:t>
              </a:r>
            </a:p>
            <a:p>
              <a:pPr marL="171450" lvl="1" indent="-171450">
                <a:lnSpc>
                  <a:spcPct val="115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Driver Diagram</a:t>
              </a:r>
            </a:p>
            <a:p>
              <a:pPr marL="171450" lvl="1" indent="-171450">
                <a:lnSpc>
                  <a:spcPct val="115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Measurement Plan</a:t>
              </a:r>
            </a:p>
            <a:p>
              <a:pPr marL="171450" lvl="1" indent="-171450">
                <a:lnSpc>
                  <a:spcPct val="115000"/>
                </a:lnSpc>
                <a:spcBef>
                  <a:spcPts val="32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&gt; 20 active PDSA cycles on QI Life</a:t>
              </a:r>
            </a:p>
            <a:p>
              <a:pPr marL="171450" lvl="1" indent="-171450">
                <a:lnSpc>
                  <a:spcPct val="115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35 + Staff Champions</a:t>
              </a:r>
            </a:p>
            <a:p>
              <a:pPr marL="171450" lvl="1" indent="-171450">
                <a:lnSpc>
                  <a:spcPct val="115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GB" sz="1200">
                  <a:solidFill>
                    <a:schemeClr val="dk1"/>
                  </a:solidFill>
                </a:rPr>
                <a:t>Questionnaires &gt; 80 service user responses across 10 wards</a:t>
              </a:r>
            </a:p>
            <a:p>
              <a:pPr marL="171450" lvl="1" indent="-171450">
                <a:lnSpc>
                  <a:spcPct val="115000"/>
                </a:lnSpc>
                <a:spcBef>
                  <a:spcPts val="32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endParaRPr lang="en-GB" sz="1200">
                <a:solidFill>
                  <a:schemeClr val="dk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63" y="6082435"/>
            <a:ext cx="1134774" cy="5805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5"/>
          <p:cNvSpPr/>
          <p:nvPr/>
        </p:nvSpPr>
        <p:spPr>
          <a:xfrm>
            <a:off x="5207071" y="6547828"/>
            <a:ext cx="715617" cy="1192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5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/>
              <a:t>The Pathway</a:t>
            </a:r>
            <a:endParaRPr sz="3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42" y="1049009"/>
            <a:ext cx="2068483" cy="5703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4426" y="1873391"/>
            <a:ext cx="6096000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Provides a clear visual overview of a patient's projected recovery journey through the service. The Pathway’s line turns green according to progress. </a:t>
            </a:r>
          </a:p>
          <a:p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Developed based on feedback from service users that they felt unclear on their planned journey through hospital.</a:t>
            </a:r>
          </a:p>
          <a:p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Example Pathways: discharge, escorted leave, unescorted Leave, transfer to low-secure hospital.</a:t>
            </a:r>
          </a:p>
          <a:p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Each Pathway is agreed by the MDT, and can be easily edited at any time.</a:t>
            </a:r>
          </a:p>
          <a:p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Printability function – service users and staff can keep a copy of current progress.</a:t>
            </a:r>
          </a:p>
        </p:txBody>
      </p:sp>
      <p:sp>
        <p:nvSpPr>
          <p:cNvPr id="23" name="Google Shape;605;p75"/>
          <p:cNvSpPr txBox="1">
            <a:spLocks noGrp="1"/>
          </p:cNvSpPr>
          <p:nvPr>
            <p:ph type="body" idx="1"/>
          </p:nvPr>
        </p:nvSpPr>
        <p:spPr>
          <a:xfrm>
            <a:off x="4332084" y="1322944"/>
            <a:ext cx="4862808" cy="64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accent1"/>
                </a:solidFill>
              </a:rPr>
              <a:t>The Pathway: Showing progress</a:t>
            </a:r>
            <a:endParaRPr sz="3200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63" y="6082435"/>
            <a:ext cx="1134774" cy="5805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0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7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/>
              <a:t>Milestones</a:t>
            </a:r>
            <a:endParaRPr/>
          </a:p>
        </p:txBody>
      </p:sp>
      <p:sp>
        <p:nvSpPr>
          <p:cNvPr id="519" name="Google Shape;519;p70"/>
          <p:cNvSpPr/>
          <p:nvPr/>
        </p:nvSpPr>
        <p:spPr>
          <a:xfrm>
            <a:off x="5207071" y="6547828"/>
            <a:ext cx="715500" cy="11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70"/>
          <p:cNvPicPr preferRelativeResize="0"/>
          <p:nvPr/>
        </p:nvPicPr>
        <p:blipFill rotWithShape="1">
          <a:blip r:embed="rId3">
            <a:alphaModFix/>
          </a:blip>
          <a:srcRect l="44165" t="23481" r="7832" b="43332"/>
          <a:stretch/>
        </p:blipFill>
        <p:spPr>
          <a:xfrm>
            <a:off x="2625391" y="2649615"/>
            <a:ext cx="3261360" cy="12683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26" name="Google Shape;526;p70"/>
          <p:cNvSpPr txBox="1"/>
          <p:nvPr/>
        </p:nvSpPr>
        <p:spPr>
          <a:xfrm>
            <a:off x="2626294" y="1631001"/>
            <a:ext cx="3333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GB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Clear and Shared Goal-Setting</a:t>
            </a: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5391" y="4093255"/>
            <a:ext cx="3297180" cy="15802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868706-6662-4F8C-B3F1-C51A6BB6FE9A}"/>
              </a:ext>
            </a:extLst>
          </p:cNvPr>
          <p:cNvSpPr txBox="1"/>
          <p:nvPr/>
        </p:nvSpPr>
        <p:spPr>
          <a:xfrm>
            <a:off x="6868026" y="2536657"/>
            <a:ext cx="4331368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Milestones are </a:t>
            </a:r>
            <a:r>
              <a:rPr lang="en-US" b="1"/>
              <a:t>overarching goals </a:t>
            </a:r>
            <a:r>
              <a:rPr lang="en-US"/>
              <a:t>that are important to the service user.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/>
              <a:t>Each Milestone is </a:t>
            </a:r>
            <a:r>
              <a:rPr lang="en-US" b="1" err="1"/>
              <a:t>individualised</a:t>
            </a:r>
            <a:r>
              <a:rPr lang="en-US" b="1"/>
              <a:t> </a:t>
            </a:r>
            <a:r>
              <a:rPr lang="en-US"/>
              <a:t>to the patient - capturing their views on what is really important. 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 b="1"/>
              <a:t>Examples </a:t>
            </a:r>
            <a:r>
              <a:rPr lang="en-US"/>
              <a:t>of Milestone categories are: Escorted leave, Discharge and Weight-loss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591" y="6086646"/>
            <a:ext cx="1134774" cy="5805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0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7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SzPts val="3200"/>
            </a:pPr>
            <a:r>
              <a:rPr lang="en-GB" sz="3200"/>
              <a:t>Milestone breakdown</a:t>
            </a:r>
          </a:p>
        </p:txBody>
      </p:sp>
      <p:sp>
        <p:nvSpPr>
          <p:cNvPr id="519" name="Google Shape;519;p70"/>
          <p:cNvSpPr/>
          <p:nvPr/>
        </p:nvSpPr>
        <p:spPr>
          <a:xfrm>
            <a:off x="5207071" y="6547828"/>
            <a:ext cx="715500" cy="11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70"/>
          <p:cNvPicPr preferRelativeResize="0"/>
          <p:nvPr/>
        </p:nvPicPr>
        <p:blipFill rotWithShape="1">
          <a:blip r:embed="rId3">
            <a:alphaModFix/>
          </a:blip>
          <a:srcRect l="42752" t="41256" r="6496" b="6448"/>
          <a:stretch/>
        </p:blipFill>
        <p:spPr>
          <a:xfrm>
            <a:off x="636432" y="1607096"/>
            <a:ext cx="3323510" cy="19264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670" y="1607096"/>
            <a:ext cx="2986979" cy="31363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241" y="1607096"/>
            <a:ext cx="3203153" cy="230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D34811-76E0-8851-91CE-B6D0FEA827FA}"/>
              </a:ext>
            </a:extLst>
          </p:cNvPr>
          <p:cNvSpPr txBox="1"/>
          <p:nvPr/>
        </p:nvSpPr>
        <p:spPr>
          <a:xfrm>
            <a:off x="448163" y="3808792"/>
            <a:ext cx="370973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Milestones are </a:t>
            </a:r>
            <a:r>
              <a:rPr lang="en-US" b="1"/>
              <a:t>broken down into steps</a:t>
            </a:r>
            <a:r>
              <a:rPr lang="en-US"/>
              <a:t>, </a:t>
            </a:r>
            <a:r>
              <a:rPr lang="en-GB"/>
              <a:t>categorised</a:t>
            </a:r>
            <a:r>
              <a:rPr lang="en-US"/>
              <a:t> by MDT discipline. 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/>
              <a:t>Provides a </a:t>
            </a:r>
            <a:r>
              <a:rPr lang="en-US" b="1"/>
              <a:t>clear overview</a:t>
            </a:r>
            <a:r>
              <a:rPr lang="en-US"/>
              <a:t> of what steps need to take place, and by whom. 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/>
              <a:t>Creates an </a:t>
            </a:r>
            <a:r>
              <a:rPr lang="en-US" b="1"/>
              <a:t>interactive, streamlined shared list of actions</a:t>
            </a:r>
            <a:r>
              <a:rPr lang="en-US"/>
              <a:t>.</a:t>
            </a:r>
            <a:br>
              <a:rPr lang="en-US"/>
            </a:b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66CFD-89A8-B44E-7691-AF749AC4F7CD}"/>
              </a:ext>
            </a:extLst>
          </p:cNvPr>
          <p:cNvSpPr txBox="1"/>
          <p:nvPr/>
        </p:nvSpPr>
        <p:spPr>
          <a:xfrm>
            <a:off x="4508097" y="4937779"/>
            <a:ext cx="351645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Steps are </a:t>
            </a:r>
            <a:r>
              <a:rPr lang="en-US" b="1"/>
              <a:t>broken down into smaller, time specific tasks</a:t>
            </a:r>
            <a:r>
              <a:rPr lang="en-US"/>
              <a:t>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54DF3-47A1-91DC-F1E8-8F06338E6C29}"/>
              </a:ext>
            </a:extLst>
          </p:cNvPr>
          <p:cNvSpPr txBox="1"/>
          <p:nvPr/>
        </p:nvSpPr>
        <p:spPr>
          <a:xfrm>
            <a:off x="632504" y="1096371"/>
            <a:ext cx="192964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700">
                <a:solidFill>
                  <a:schemeClr val="accent1"/>
                </a:solidFill>
              </a:rPr>
              <a:t>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7CA27-4640-28A9-1DFE-0929CDBF63F1}"/>
              </a:ext>
            </a:extLst>
          </p:cNvPr>
          <p:cNvSpPr txBox="1"/>
          <p:nvPr/>
        </p:nvSpPr>
        <p:spPr>
          <a:xfrm>
            <a:off x="4598575" y="1096370"/>
            <a:ext cx="192964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700">
                <a:solidFill>
                  <a:schemeClr val="accent1"/>
                </a:solidFill>
              </a:rPr>
              <a:t>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4508C-A42A-C438-619F-CCBC503C3D6B}"/>
              </a:ext>
            </a:extLst>
          </p:cNvPr>
          <p:cNvSpPr txBox="1"/>
          <p:nvPr/>
        </p:nvSpPr>
        <p:spPr>
          <a:xfrm>
            <a:off x="8325948" y="1096369"/>
            <a:ext cx="3352654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700">
                <a:solidFill>
                  <a:schemeClr val="accent1"/>
                </a:solidFill>
              </a:rPr>
              <a:t>Accountability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D9F32-0C2F-DDB2-551F-2DF732F0BB2D}"/>
              </a:ext>
            </a:extLst>
          </p:cNvPr>
          <p:cNvSpPr txBox="1"/>
          <p:nvPr/>
        </p:nvSpPr>
        <p:spPr>
          <a:xfrm>
            <a:off x="8266032" y="4293799"/>
            <a:ext cx="346910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These </a:t>
            </a:r>
            <a:r>
              <a:rPr lang="en-US" b="1"/>
              <a:t>tasks are allocatable to specific team members</a:t>
            </a:r>
            <a:r>
              <a:rPr lang="en-US"/>
              <a:t> or the patient. 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/>
              <a:t>Each task can be </a:t>
            </a:r>
            <a:r>
              <a:rPr lang="en-US" b="1"/>
              <a:t>assigned a due by date, with email reminders sent regularly</a:t>
            </a:r>
            <a:r>
              <a:rPr lang="en-US"/>
              <a:t>.</a:t>
            </a:r>
          </a:p>
          <a:p>
            <a:pPr algn="l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063" y="6082435"/>
            <a:ext cx="1134774" cy="5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6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0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48627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SzPts val="3200"/>
            </a:pPr>
            <a:r>
              <a:rPr lang="en-GB" sz="3200"/>
              <a:t>Engagement monitoring</a:t>
            </a:r>
          </a:p>
        </p:txBody>
      </p:sp>
      <p:sp>
        <p:nvSpPr>
          <p:cNvPr id="519" name="Google Shape;519;p70"/>
          <p:cNvSpPr/>
          <p:nvPr/>
        </p:nvSpPr>
        <p:spPr>
          <a:xfrm>
            <a:off x="5207071" y="6547828"/>
            <a:ext cx="715500" cy="11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70"/>
          <p:cNvSpPr txBox="1"/>
          <p:nvPr/>
        </p:nvSpPr>
        <p:spPr>
          <a:xfrm>
            <a:off x="1003003" y="1293369"/>
            <a:ext cx="3333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GB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Keeping track of progress</a:t>
            </a: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279" y="2053292"/>
            <a:ext cx="3883635" cy="30586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1F76C6-77BA-444D-C7B1-6D6AF8ABD5F8}"/>
              </a:ext>
            </a:extLst>
          </p:cNvPr>
          <p:cNvSpPr txBox="1"/>
          <p:nvPr/>
        </p:nvSpPr>
        <p:spPr>
          <a:xfrm>
            <a:off x="5497924" y="2308227"/>
            <a:ext cx="5765131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Attendance and engagement can be continually reviewed with the option to set sessions as </a:t>
            </a:r>
            <a:r>
              <a:rPr lang="en-US" b="1"/>
              <a:t>one-off, weekly, or monthly reviews</a:t>
            </a:r>
            <a:br>
              <a:rPr lang="en-US" b="1"/>
            </a:br>
            <a:endParaRPr lang="en-US"/>
          </a:p>
          <a:p>
            <a:pPr marL="285750" indent="-285750">
              <a:buChar char="•"/>
            </a:pPr>
            <a:r>
              <a:rPr lang="en-US" b="1"/>
              <a:t>Green </a:t>
            </a:r>
            <a:r>
              <a:rPr lang="en-US"/>
              <a:t>boxes indicated sessions attended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 b="1"/>
              <a:t>Amber </a:t>
            </a:r>
            <a:r>
              <a:rPr lang="en-US"/>
              <a:t>reflects the need for the session to be reviewed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 b="1"/>
              <a:t>Red </a:t>
            </a:r>
            <a:r>
              <a:rPr lang="en-US"/>
              <a:t>boxes equate to a missed session 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/>
              <a:t>When you mark a session as red, </a:t>
            </a:r>
            <a:r>
              <a:rPr lang="en-US" b="1"/>
              <a:t>it allows you to capture the reason the session did not take place</a:t>
            </a:r>
            <a:r>
              <a:rPr lang="en-US"/>
              <a:t> via a dropdown selection box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63" y="6082435"/>
            <a:ext cx="1134774" cy="5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0"/>
          <p:cNvSpPr txBox="1">
            <a:spLocks noGrp="1"/>
          </p:cNvSpPr>
          <p:nvPr>
            <p:ph type="body" idx="1"/>
          </p:nvPr>
        </p:nvSpPr>
        <p:spPr>
          <a:xfrm>
            <a:off x="812279" y="371445"/>
            <a:ext cx="8893278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SzPts val="3200"/>
            </a:pPr>
            <a:r>
              <a:rPr lang="en-GB" sz="3200"/>
              <a:t>Overcoming challenges &amp; capturing data</a:t>
            </a:r>
          </a:p>
        </p:txBody>
      </p:sp>
      <p:sp>
        <p:nvSpPr>
          <p:cNvPr id="519" name="Google Shape;519;p70"/>
          <p:cNvSpPr/>
          <p:nvPr/>
        </p:nvSpPr>
        <p:spPr>
          <a:xfrm>
            <a:off x="5207071" y="6547828"/>
            <a:ext cx="715500" cy="11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70"/>
          <p:cNvSpPr txBox="1"/>
          <p:nvPr/>
        </p:nvSpPr>
        <p:spPr>
          <a:xfrm>
            <a:off x="376470" y="1239933"/>
            <a:ext cx="3333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GB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Barriers</a:t>
            </a: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740" y="1914487"/>
            <a:ext cx="3042461" cy="21914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095" y="1914487"/>
            <a:ext cx="3233452" cy="21914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" name="Google Shape;526;p70"/>
          <p:cNvSpPr txBox="1"/>
          <p:nvPr/>
        </p:nvSpPr>
        <p:spPr>
          <a:xfrm>
            <a:off x="3944225" y="1166487"/>
            <a:ext cx="3333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GB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Solutions</a:t>
            </a: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5441" y="1914487"/>
            <a:ext cx="4021127" cy="21914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" name="Google Shape;526;p70"/>
          <p:cNvSpPr txBox="1"/>
          <p:nvPr/>
        </p:nvSpPr>
        <p:spPr>
          <a:xfrm>
            <a:off x="7909504" y="1169041"/>
            <a:ext cx="3333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GB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Analytics</a:t>
            </a: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2CD3A-58C2-60E9-EA61-4A3601D60508}"/>
              </a:ext>
            </a:extLst>
          </p:cNvPr>
          <p:cNvSpPr txBox="1"/>
          <p:nvPr/>
        </p:nvSpPr>
        <p:spPr>
          <a:xfrm>
            <a:off x="3932489" y="4349368"/>
            <a:ext cx="333876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A solution is a </a:t>
            </a:r>
            <a:r>
              <a:rPr lang="en-US" b="1"/>
              <a:t>shared response</a:t>
            </a:r>
            <a:r>
              <a:rPr lang="en-US"/>
              <a:t> from the team to action and solve the barrier.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0E3F2-F1F0-BAE4-FBDC-F4B683608200}"/>
              </a:ext>
            </a:extLst>
          </p:cNvPr>
          <p:cNvSpPr txBox="1"/>
          <p:nvPr/>
        </p:nvSpPr>
        <p:spPr>
          <a:xfrm>
            <a:off x="7475041" y="4456999"/>
            <a:ext cx="462261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Pathways gathers </a:t>
            </a:r>
            <a:r>
              <a:rPr lang="en-US" b="1"/>
              <a:t>insights f</a:t>
            </a:r>
            <a:r>
              <a:rPr lang="en-US"/>
              <a:t>rom user interactions, allowing continuous improvements and informed decision-making.</a:t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/>
              <a:t>Users can </a:t>
            </a:r>
            <a:r>
              <a:rPr lang="en-US" b="1"/>
              <a:t>sort </a:t>
            </a:r>
            <a:r>
              <a:rPr lang="en-US"/>
              <a:t>by MDT, ward or by individual patient to get a detailed overview of barriers to recovery, why sessions are </a:t>
            </a:r>
            <a:r>
              <a:rPr lang="en-US" err="1"/>
              <a:t>DNA’d</a:t>
            </a:r>
            <a:r>
              <a:rPr lang="en-US"/>
              <a:t>, etc.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B15DA-185C-EF8E-4622-728C2BC46C37}"/>
              </a:ext>
            </a:extLst>
          </p:cNvPr>
          <p:cNvSpPr txBox="1"/>
          <p:nvPr/>
        </p:nvSpPr>
        <p:spPr>
          <a:xfrm>
            <a:off x="492255" y="4353473"/>
            <a:ext cx="321844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If a task is unable to be completed, the reason why can be logged as a </a:t>
            </a:r>
            <a:r>
              <a:rPr lang="en-US" b="1"/>
              <a:t>'barrier'</a:t>
            </a:r>
            <a:r>
              <a:rPr lang="en-US"/>
              <a:t/>
            </a:r>
            <a:br>
              <a:rPr lang="en-US"/>
            </a:br>
            <a:endParaRPr lang="en-US"/>
          </a:p>
          <a:p>
            <a:pPr marL="285750" indent="-285750">
              <a:buChar char="•"/>
            </a:pPr>
            <a:r>
              <a:rPr lang="en-US"/>
              <a:t>Highlights </a:t>
            </a:r>
            <a:r>
              <a:rPr lang="en-US" b="1"/>
              <a:t>challenges </a:t>
            </a:r>
            <a:r>
              <a:rPr lang="en-US"/>
              <a:t>to be addressed by the team and patient</a:t>
            </a:r>
          </a:p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063" y="6082435"/>
            <a:ext cx="1134774" cy="5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4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0"/>
          <p:cNvSpPr txBox="1">
            <a:spLocks noGrp="1"/>
          </p:cNvSpPr>
          <p:nvPr>
            <p:ph type="body" idx="1"/>
          </p:nvPr>
        </p:nvSpPr>
        <p:spPr>
          <a:xfrm>
            <a:off x="862410" y="371445"/>
            <a:ext cx="10708042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SzPts val="3200"/>
            </a:pPr>
            <a:r>
              <a:rPr lang="en-GB" sz="3200"/>
              <a:t>Promoting a safe environment</a:t>
            </a:r>
          </a:p>
        </p:txBody>
      </p:sp>
      <p:sp>
        <p:nvSpPr>
          <p:cNvPr id="519" name="Google Shape;519;p70"/>
          <p:cNvSpPr/>
          <p:nvPr/>
        </p:nvSpPr>
        <p:spPr>
          <a:xfrm>
            <a:off x="5207071" y="6547828"/>
            <a:ext cx="715500" cy="11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279" y="1856844"/>
            <a:ext cx="4563285" cy="37487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9583" y="1853827"/>
            <a:ext cx="3550095" cy="32406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41D3F-4B33-576D-C5BE-60929BCAF112}"/>
              </a:ext>
            </a:extLst>
          </p:cNvPr>
          <p:cNvSpPr txBox="1"/>
          <p:nvPr/>
        </p:nvSpPr>
        <p:spPr>
          <a:xfrm>
            <a:off x="862263" y="1253289"/>
            <a:ext cx="4471736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700">
                <a:solidFill>
                  <a:schemeClr val="accent1"/>
                </a:solidFill>
              </a:rPr>
              <a:t>Safety Tracker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061D6-94F1-5F9E-9790-76C7EBEF340B}"/>
              </a:ext>
            </a:extLst>
          </p:cNvPr>
          <p:cNvSpPr txBox="1"/>
          <p:nvPr/>
        </p:nvSpPr>
        <p:spPr>
          <a:xfrm>
            <a:off x="2510203" y="5849691"/>
            <a:ext cx="78405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>
                <a:solidFill>
                  <a:srgbClr val="191919"/>
                </a:solidFill>
              </a:rPr>
              <a:t>If required, patients can be set up with a Safety Tracker. 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solidFill>
                  <a:srgbClr val="191919"/>
                </a:solidFill>
              </a:rPr>
              <a:t>This tool helps you to </a:t>
            </a:r>
            <a:r>
              <a:rPr lang="en-US" b="1">
                <a:solidFill>
                  <a:srgbClr val="191919"/>
                </a:solidFill>
              </a:rPr>
              <a:t>log </a:t>
            </a:r>
            <a:r>
              <a:rPr lang="en-GB" b="1">
                <a:solidFill>
                  <a:srgbClr val="191919"/>
                </a:solidFill>
              </a:rPr>
              <a:t>behaviours</a:t>
            </a:r>
            <a:r>
              <a:rPr lang="en-US" b="1">
                <a:solidFill>
                  <a:srgbClr val="191919"/>
                </a:solidFill>
              </a:rPr>
              <a:t> and interactions that impact the safety of the ward</a:t>
            </a:r>
            <a:r>
              <a:rPr lang="en-US">
                <a:solidFill>
                  <a:srgbClr val="191919"/>
                </a:solidFill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91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Microsoft Office PowerPoint</Application>
  <PresentationFormat>Widescreen</PresentationFormat>
  <Paragraphs>120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Harte Sean</dc:creator>
  <cp:lastModifiedBy>Bolton Jessica</cp:lastModifiedBy>
  <cp:revision>77</cp:revision>
  <dcterms:modified xsi:type="dcterms:W3CDTF">2024-10-08T14:23:27Z</dcterms:modified>
</cp:coreProperties>
</file>