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7" r:id="rId3"/>
    <p:sldId id="278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5903"/>
  </p:normalViewPr>
  <p:slideViewPr>
    <p:cSldViewPr snapToGrid="0">
      <p:cViewPr varScale="1">
        <p:scale>
          <a:sx n="115" d="100"/>
          <a:sy n="115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D19F-BE86-97EA-A53D-3033D29D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9F9F2-B9D1-BC40-D616-7ADF4876D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3422-0CFA-A652-C2AF-64D103E7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B88F2-93AE-547E-622C-C6353295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41AC-5A4F-B160-36F1-4CAEF092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A8C1-7688-6C33-FB0D-5F91DF43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6A6D1-FF32-D1FC-70B0-91C299A3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B6BB2-A658-57A7-C701-601F3FA8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B092-3F0C-5560-AE16-C22A102C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DC99-5F7D-71CA-BD51-4084123E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1E1BAD-8AA2-A24E-8C5E-CA8CAF2BD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B3A4-B82E-91D3-D08F-C31837A7D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7E48-844E-0D25-A6A7-F381B9AC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DA1F-B2EE-F38F-D9C8-6FC37CA8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770B1-1F2B-4592-9FDE-7A646634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F837-2576-A05A-4616-8D0A4AB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2744-5631-9E5B-7C1F-ADB979C4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04E11-C2E6-8A9F-E7C8-731E7683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5B9B8-061A-0219-D8AE-E67C29D0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6B1EB-2EE8-5269-8E66-746BB1A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2361-0E5B-A081-08FA-84BAF4AD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E397-4389-9FA7-9AD4-28A0FE92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08DBD-D37F-4D7F-0ED9-7B76B7C3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19B67-B416-A7E0-883A-6E835075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06BB2-F7AE-C05D-BE5C-443659DC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5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6CA-3CF4-77F5-8008-7323ECF0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5C92-A39F-ACEE-65B4-8F99CBFAD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C220C-847E-D6D4-4904-84CE2F307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E5B5F-0435-42DD-FBEB-1B09C51F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1E224-E94C-AFC4-D5BE-332CFD3B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38B5-8C7B-EDEB-E3F4-3E380FCA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5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023-D212-CA5C-21F8-CDEC259B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3B7B-1255-DC11-1F00-3B3347F76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92E3A-DEB3-6D1A-40EC-D5FDDB6A6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DA2D3-9E51-D98B-F9BA-A22D40A04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F094C-A81F-7113-C80A-316E9F8B9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1D9B-CC2B-DFC8-A0DF-72F56206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BFAE6-852B-A416-BF88-0F5B835E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B0CB-8B56-D17D-5E05-A1D531F9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2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767F-AE8B-6EB1-80C5-8B260185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2EC70-9CA1-F28B-AB09-70986A0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583A0-885E-F24F-910D-3AE26B8D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6F581-CE88-5985-5791-4F157A83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80D07-14EE-5604-4FBD-E3F73CAA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5E780-A049-B9B3-095F-D351B5E3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3135A-EB8E-9AA8-DEC2-2B40DA78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7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E112-C949-94F4-A0EB-94EE3849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D170-EF82-6AF3-B9AF-FD748C00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E5484-7182-26FF-5E8E-3CD55E97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DF0E7-8D27-8AC2-B329-C9B50361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C8F73-619C-8515-1E7D-824B92E6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6C982-5C59-572E-945D-BB448B51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8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8E92-AAE4-2CFF-8FC7-4B02DEE3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56907-5955-74CA-1EF7-A25B4EC2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13DB6-0D8B-1BDD-3922-65EE157FB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90958-637C-D4A2-B255-821FC9A1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1B75F-31A2-642A-D138-E0A5283F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0995-E549-9A58-E32A-A27080E6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2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6A1B6-4AC7-A1BA-8FFB-E2EB5D00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6109-28D4-907C-4FE8-D39798066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14B4-9815-A35E-39EA-E0CFDB91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5577-8F79-B84F-951C-942742F4194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0C6E4-2E9C-2B43-FFB3-C4DBAB6C4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73C3-10DD-E225-3318-D25337BF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E7D4-98C4-2C45-A38B-97E52F155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3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3735" y="1414515"/>
            <a:ext cx="1150063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866" dirty="0">
                <a:solidFill>
                  <a:srgbClr val="000000"/>
                </a:solidFill>
                <a:latin typeface="Garet"/>
              </a:rPr>
              <a:t>There are 6 networks at ELFT. Each network fulfils various functions including providing opportunities for social interaction, peer support, and personal development. </a:t>
            </a:r>
          </a:p>
          <a:p>
            <a:pPr>
              <a:lnSpc>
                <a:spcPts val="2799"/>
              </a:lnSpc>
            </a:pPr>
            <a:endParaRPr lang="en-US" sz="1866" dirty="0">
              <a:solidFill>
                <a:srgbClr val="000000"/>
              </a:solidFill>
              <a:latin typeface="Garet"/>
            </a:endParaRPr>
          </a:p>
          <a:p>
            <a:pPr>
              <a:lnSpc>
                <a:spcPts val="2799"/>
              </a:lnSpc>
            </a:pPr>
            <a:r>
              <a:rPr lang="en-US" sz="1866" dirty="0">
                <a:solidFill>
                  <a:srgbClr val="000000"/>
                </a:solidFill>
                <a:latin typeface="Garet"/>
              </a:rPr>
              <a:t>Staff Equalities Networks can also contribute to the development of Trust policies and practices and have a pivotal role in </a:t>
            </a:r>
            <a:r>
              <a:rPr lang="en-US" sz="1866" dirty="0" smtClean="0">
                <a:solidFill>
                  <a:srgbClr val="000000"/>
                </a:solidFill>
                <a:latin typeface="Garet"/>
              </a:rPr>
              <a:t>channeling </a:t>
            </a:r>
            <a:r>
              <a:rPr lang="en-US" sz="1866" dirty="0">
                <a:solidFill>
                  <a:srgbClr val="000000"/>
                </a:solidFill>
                <a:latin typeface="Garet"/>
              </a:rPr>
              <a:t>staff voices, building actions plans for organisation development, and improving working conditions of our workforce.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8306" y="440872"/>
            <a:ext cx="758738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Garet ExtraBold"/>
              </a:rPr>
              <a:t>Network Overview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78268" y="3752138"/>
            <a:ext cx="7681890" cy="2608897"/>
            <a:chOff x="0" y="0"/>
            <a:chExt cx="15363780" cy="5217793"/>
          </a:xfrm>
        </p:grpSpPr>
        <p:sp>
          <p:nvSpPr>
            <p:cNvPr id="5" name="Freeform 5"/>
            <p:cNvSpPr/>
            <p:nvPr/>
          </p:nvSpPr>
          <p:spPr>
            <a:xfrm>
              <a:off x="0" y="4918"/>
              <a:ext cx="4308044" cy="2445105"/>
            </a:xfrm>
            <a:custGeom>
              <a:avLst/>
              <a:gdLst/>
              <a:ahLst/>
              <a:cxnLst/>
              <a:rect l="l" t="t" r="r" b="b"/>
              <a:pathLst>
                <a:path w="4308044" h="2445105">
                  <a:moveTo>
                    <a:pt x="0" y="0"/>
                  </a:moveTo>
                  <a:lnTo>
                    <a:pt x="4308044" y="0"/>
                  </a:lnTo>
                  <a:lnTo>
                    <a:pt x="4308044" y="2445106"/>
                  </a:lnTo>
                  <a:lnTo>
                    <a:pt x="0" y="2445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0625081" y="218382"/>
              <a:ext cx="4391198" cy="2018177"/>
            </a:xfrm>
            <a:custGeom>
              <a:avLst/>
              <a:gdLst/>
              <a:ahLst/>
              <a:cxnLst/>
              <a:rect l="l" t="t" r="r" b="b"/>
              <a:pathLst>
                <a:path w="4391198" h="2018177">
                  <a:moveTo>
                    <a:pt x="0" y="0"/>
                  </a:moveTo>
                  <a:lnTo>
                    <a:pt x="4391198" y="0"/>
                  </a:lnTo>
                  <a:lnTo>
                    <a:pt x="4391198" y="2018178"/>
                  </a:lnTo>
                  <a:lnTo>
                    <a:pt x="0" y="201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8" b="-14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286325" y="0"/>
              <a:ext cx="2360474" cy="2454942"/>
            </a:xfrm>
            <a:custGeom>
              <a:avLst/>
              <a:gdLst/>
              <a:ahLst/>
              <a:cxnLst/>
              <a:rect l="l" t="t" r="r" b="b"/>
              <a:pathLst>
                <a:path w="2360474" h="2454942">
                  <a:moveTo>
                    <a:pt x="0" y="0"/>
                  </a:moveTo>
                  <a:lnTo>
                    <a:pt x="2360474" y="0"/>
                  </a:lnTo>
                  <a:lnTo>
                    <a:pt x="2360474" y="2454942"/>
                  </a:lnTo>
                  <a:lnTo>
                    <a:pt x="0" y="2454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891" r="-3407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762008" y="2880205"/>
              <a:ext cx="4781430" cy="2337588"/>
            </a:xfrm>
            <a:custGeom>
              <a:avLst/>
              <a:gdLst/>
              <a:ahLst/>
              <a:cxnLst/>
              <a:rect l="l" t="t" r="r" b="b"/>
              <a:pathLst>
                <a:path w="4781430" h="2337588">
                  <a:moveTo>
                    <a:pt x="0" y="0"/>
                  </a:moveTo>
                  <a:lnTo>
                    <a:pt x="4781430" y="0"/>
                  </a:lnTo>
                  <a:lnTo>
                    <a:pt x="4781430" y="2337588"/>
                  </a:lnTo>
                  <a:lnTo>
                    <a:pt x="0" y="2337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44" b="-14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323758" y="2880205"/>
              <a:ext cx="4040022" cy="2275828"/>
            </a:xfrm>
            <a:custGeom>
              <a:avLst/>
              <a:gdLst/>
              <a:ahLst/>
              <a:cxnLst/>
              <a:rect l="l" t="t" r="r" b="b"/>
              <a:pathLst>
                <a:path w="4040022" h="2275828">
                  <a:moveTo>
                    <a:pt x="0" y="0"/>
                  </a:moveTo>
                  <a:lnTo>
                    <a:pt x="4040022" y="0"/>
                  </a:lnTo>
                  <a:lnTo>
                    <a:pt x="4040022" y="2275828"/>
                  </a:lnTo>
                  <a:lnTo>
                    <a:pt x="0" y="22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" b="-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26922" y="3277952"/>
              <a:ext cx="784541" cy="1542095"/>
            </a:xfrm>
            <a:custGeom>
              <a:avLst/>
              <a:gdLst/>
              <a:ahLst/>
              <a:cxnLst/>
              <a:rect l="l" t="t" r="r" b="b"/>
              <a:pathLst>
                <a:path w="784541" h="1542095">
                  <a:moveTo>
                    <a:pt x="0" y="0"/>
                  </a:moveTo>
                  <a:lnTo>
                    <a:pt x="784541" y="0"/>
                  </a:lnTo>
                  <a:lnTo>
                    <a:pt x="784541" y="1542094"/>
                  </a:lnTo>
                  <a:lnTo>
                    <a:pt x="0" y="1542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01304" y="3231110"/>
              <a:ext cx="1635777" cy="1635777"/>
            </a:xfrm>
            <a:custGeom>
              <a:avLst/>
              <a:gdLst/>
              <a:ahLst/>
              <a:cxnLst/>
              <a:rect l="l" t="t" r="r" b="b"/>
              <a:pathLst>
                <a:path w="1635777" h="1635777">
                  <a:moveTo>
                    <a:pt x="0" y="0"/>
                  </a:moveTo>
                  <a:lnTo>
                    <a:pt x="1635777" y="0"/>
                  </a:lnTo>
                  <a:lnTo>
                    <a:pt x="1635777" y="1635777"/>
                  </a:lnTo>
                  <a:lnTo>
                    <a:pt x="0" y="1635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897776" y="3418989"/>
              <a:ext cx="1993106" cy="62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7"/>
                </a:lnSpc>
              </a:pPr>
              <a:r>
                <a:rPr lang="en-US" sz="1891">
                  <a:solidFill>
                    <a:srgbClr val="1179BB"/>
                  </a:solidFill>
                  <a:latin typeface="Glacial Indifference"/>
                </a:rPr>
                <a:t>ELFT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97776" y="4001373"/>
              <a:ext cx="2740884" cy="529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6"/>
                </a:lnSpc>
              </a:pPr>
              <a:r>
                <a:rPr lang="en-US" sz="1569">
                  <a:solidFill>
                    <a:srgbClr val="004AAD"/>
                  </a:solidFill>
                  <a:latin typeface="Glacial Indifference Bold"/>
                </a:rPr>
                <a:t>Men’s Network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769600" y="0"/>
            <a:ext cx="1422400" cy="2231511"/>
          </a:xfrm>
          <a:custGeom>
            <a:avLst/>
            <a:gdLst/>
            <a:ahLst/>
            <a:cxnLst/>
            <a:rect l="l" t="t" r="r" b="b"/>
            <a:pathLst>
              <a:path w="5899966" h="5899966">
                <a:moveTo>
                  <a:pt x="0" y="0"/>
                </a:moveTo>
                <a:lnTo>
                  <a:pt x="5899966" y="0"/>
                </a:lnTo>
                <a:lnTo>
                  <a:pt x="5899966" y="5899966"/>
                </a:lnTo>
                <a:lnTo>
                  <a:pt x="0" y="5899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8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t="-76262" r="-1765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5979" y="6172200"/>
            <a:ext cx="2042436" cy="685800"/>
          </a:xfrm>
          <a:custGeom>
            <a:avLst/>
            <a:gdLst/>
            <a:ahLst/>
            <a:cxnLst/>
            <a:rect l="l" t="t" r="r" b="b"/>
            <a:pathLst>
              <a:path w="3063654" h="3063654">
                <a:moveTo>
                  <a:pt x="0" y="0"/>
                </a:moveTo>
                <a:lnTo>
                  <a:pt x="3063654" y="0"/>
                </a:lnTo>
                <a:lnTo>
                  <a:pt x="3063654" y="3063654"/>
                </a:lnTo>
                <a:lnTo>
                  <a:pt x="0" y="30636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8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b="-197818"/>
            </a:stretch>
          </a:blipFill>
        </p:spPr>
      </p:sp>
      <p:sp>
        <p:nvSpPr>
          <p:cNvPr id="16" name="Freeform 16"/>
          <p:cNvSpPr/>
          <p:nvPr/>
        </p:nvSpPr>
        <p:spPr>
          <a:xfrm rot="10800000">
            <a:off x="-1013" y="1197425"/>
            <a:ext cx="630420" cy="2121051"/>
          </a:xfrm>
          <a:custGeom>
            <a:avLst/>
            <a:gdLst/>
            <a:ahLst/>
            <a:cxnLst/>
            <a:rect l="l" t="t" r="r" b="b"/>
            <a:pathLst>
              <a:path w="1590788" h="3181577">
                <a:moveTo>
                  <a:pt x="0" y="0"/>
                </a:moveTo>
                <a:lnTo>
                  <a:pt x="1590788" y="0"/>
                </a:lnTo>
                <a:lnTo>
                  <a:pt x="1590788" y="3181577"/>
                </a:lnTo>
                <a:lnTo>
                  <a:pt x="0" y="31815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 l="1" r="-682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999010" y="5772332"/>
            <a:ext cx="2192990" cy="1085668"/>
          </a:xfrm>
          <a:custGeom>
            <a:avLst/>
            <a:gdLst/>
            <a:ahLst/>
            <a:cxnLst/>
            <a:rect l="l" t="t" r="r" b="b"/>
            <a:pathLst>
              <a:path w="4521570" h="4521570">
                <a:moveTo>
                  <a:pt x="0" y="0"/>
                </a:moveTo>
                <a:lnTo>
                  <a:pt x="4521570" y="0"/>
                </a:lnTo>
                <a:lnTo>
                  <a:pt x="4521570" y="4521570"/>
                </a:lnTo>
                <a:lnTo>
                  <a:pt x="0" y="4521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8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1" r="-37456" b="-17765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5345" y="0"/>
            <a:ext cx="1966655" cy="2098660"/>
          </a:xfrm>
          <a:custGeom>
            <a:avLst/>
            <a:gdLst/>
            <a:ahLst/>
            <a:cxnLst/>
            <a:rect l="l" t="t" r="r" b="b"/>
            <a:pathLst>
              <a:path w="5899966" h="5899966">
                <a:moveTo>
                  <a:pt x="0" y="0"/>
                </a:moveTo>
                <a:lnTo>
                  <a:pt x="5899966" y="0"/>
                </a:lnTo>
                <a:lnTo>
                  <a:pt x="5899966" y="5899966"/>
                </a:lnTo>
                <a:lnTo>
                  <a:pt x="0" y="5899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87420" r="-1000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5548" y="0"/>
            <a:ext cx="3014380" cy="855057"/>
          </a:xfrm>
          <a:custGeom>
            <a:avLst/>
            <a:gdLst/>
            <a:ahLst/>
            <a:cxnLst/>
            <a:rect l="l" t="t" r="r" b="b"/>
            <a:pathLst>
              <a:path w="4521570" h="4521570">
                <a:moveTo>
                  <a:pt x="0" y="0"/>
                </a:moveTo>
                <a:lnTo>
                  <a:pt x="4521571" y="0"/>
                </a:lnTo>
                <a:lnTo>
                  <a:pt x="4521571" y="4521570"/>
                </a:lnTo>
                <a:lnTo>
                  <a:pt x="0" y="452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252536" b="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25997" y="4768201"/>
            <a:ext cx="429490" cy="429490"/>
          </a:xfrm>
          <a:custGeom>
            <a:avLst/>
            <a:gdLst/>
            <a:ahLst/>
            <a:cxnLst/>
            <a:rect l="l" t="t" r="r" b="b"/>
            <a:pathLst>
              <a:path w="644235" h="644235">
                <a:moveTo>
                  <a:pt x="0" y="0"/>
                </a:moveTo>
                <a:lnTo>
                  <a:pt x="644235" y="0"/>
                </a:lnTo>
                <a:lnTo>
                  <a:pt x="644235" y="644234"/>
                </a:lnTo>
                <a:lnTo>
                  <a:pt x="0" y="644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3315" y="425568"/>
            <a:ext cx="429490" cy="429490"/>
          </a:xfrm>
          <a:custGeom>
            <a:avLst/>
            <a:gdLst/>
            <a:ahLst/>
            <a:cxnLst/>
            <a:rect l="l" t="t" r="r" b="b"/>
            <a:pathLst>
              <a:path w="644235" h="644235">
                <a:moveTo>
                  <a:pt x="0" y="0"/>
                </a:moveTo>
                <a:lnTo>
                  <a:pt x="644234" y="0"/>
                </a:lnTo>
                <a:lnTo>
                  <a:pt x="644234" y="644235"/>
                </a:lnTo>
                <a:lnTo>
                  <a:pt x="0" y="644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2097" y="5568225"/>
            <a:ext cx="429490" cy="429490"/>
          </a:xfrm>
          <a:custGeom>
            <a:avLst/>
            <a:gdLst/>
            <a:ahLst/>
            <a:cxnLst/>
            <a:rect l="l" t="t" r="r" b="b"/>
            <a:pathLst>
              <a:path w="644235" h="644235">
                <a:moveTo>
                  <a:pt x="0" y="0"/>
                </a:moveTo>
                <a:lnTo>
                  <a:pt x="644235" y="0"/>
                </a:lnTo>
                <a:lnTo>
                  <a:pt x="644235" y="644235"/>
                </a:lnTo>
                <a:lnTo>
                  <a:pt x="0" y="644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2956" y="3544668"/>
            <a:ext cx="669188" cy="669188"/>
          </a:xfrm>
          <a:custGeom>
            <a:avLst/>
            <a:gdLst/>
            <a:ahLst/>
            <a:cxnLst/>
            <a:rect l="l" t="t" r="r" b="b"/>
            <a:pathLst>
              <a:path w="1003782" h="1003782">
                <a:moveTo>
                  <a:pt x="0" y="0"/>
                </a:moveTo>
                <a:lnTo>
                  <a:pt x="1003782" y="0"/>
                </a:lnTo>
                <a:lnTo>
                  <a:pt x="1003782" y="1003782"/>
                </a:lnTo>
                <a:lnTo>
                  <a:pt x="0" y="100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43167" y="3133154"/>
            <a:ext cx="448833" cy="1768653"/>
          </a:xfrm>
          <a:custGeom>
            <a:avLst/>
            <a:gdLst/>
            <a:ahLst/>
            <a:cxnLst/>
            <a:rect l="l" t="t" r="r" b="b"/>
            <a:pathLst>
              <a:path w="1326490" h="2652979">
                <a:moveTo>
                  <a:pt x="0" y="0"/>
                </a:moveTo>
                <a:lnTo>
                  <a:pt x="1326490" y="0"/>
                </a:lnTo>
                <a:lnTo>
                  <a:pt x="1326490" y="2652980"/>
                </a:lnTo>
                <a:lnTo>
                  <a:pt x="0" y="2652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97028"/>
            </a:stretch>
          </a:blipFill>
        </p:spPr>
      </p:sp>
      <p:sp>
        <p:nvSpPr>
          <p:cNvPr id="9" name="Freeform 9"/>
          <p:cNvSpPr/>
          <p:nvPr/>
        </p:nvSpPr>
        <p:spPr>
          <a:xfrm rot="10800000">
            <a:off x="-38166" y="1061735"/>
            <a:ext cx="1060525" cy="2121051"/>
          </a:xfrm>
          <a:custGeom>
            <a:avLst/>
            <a:gdLst/>
            <a:ahLst/>
            <a:cxnLst/>
            <a:rect l="l" t="t" r="r" b="b"/>
            <a:pathLst>
              <a:path w="1590788" h="3181577">
                <a:moveTo>
                  <a:pt x="0" y="0"/>
                </a:moveTo>
                <a:lnTo>
                  <a:pt x="1590788" y="0"/>
                </a:lnTo>
                <a:lnTo>
                  <a:pt x="1590788" y="3181577"/>
                </a:lnTo>
                <a:lnTo>
                  <a:pt x="0" y="318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5621157" y="6075124"/>
            <a:ext cx="521917" cy="1043835"/>
          </a:xfrm>
          <a:custGeom>
            <a:avLst/>
            <a:gdLst/>
            <a:ahLst/>
            <a:cxnLst/>
            <a:rect l="l" t="t" r="r" b="b"/>
            <a:pathLst>
              <a:path w="782876" h="1565752">
                <a:moveTo>
                  <a:pt x="0" y="0"/>
                </a:moveTo>
                <a:lnTo>
                  <a:pt x="782876" y="0"/>
                </a:lnTo>
                <a:lnTo>
                  <a:pt x="782876" y="1565752"/>
                </a:lnTo>
                <a:lnTo>
                  <a:pt x="0" y="1565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8777" y="1016071"/>
            <a:ext cx="9126679" cy="5020612"/>
          </a:xfrm>
          <a:custGeom>
            <a:avLst/>
            <a:gdLst/>
            <a:ahLst/>
            <a:cxnLst/>
            <a:rect l="l" t="t" r="r" b="b"/>
            <a:pathLst>
              <a:path w="13690019" h="7530918">
                <a:moveTo>
                  <a:pt x="0" y="0"/>
                </a:moveTo>
                <a:lnTo>
                  <a:pt x="13690018" y="0"/>
                </a:lnTo>
                <a:lnTo>
                  <a:pt x="13690018" y="7530919"/>
                </a:lnTo>
                <a:lnTo>
                  <a:pt x="0" y="75309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549" t="-2058" b="-581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78653" y="5568225"/>
            <a:ext cx="2613347" cy="1289775"/>
          </a:xfrm>
          <a:custGeom>
            <a:avLst/>
            <a:gdLst/>
            <a:ahLst/>
            <a:cxnLst/>
            <a:rect l="l" t="t" r="r" b="b"/>
            <a:pathLst>
              <a:path w="4521570" h="4521570">
                <a:moveTo>
                  <a:pt x="0" y="0"/>
                </a:moveTo>
                <a:lnTo>
                  <a:pt x="4521571" y="0"/>
                </a:lnTo>
                <a:lnTo>
                  <a:pt x="4521571" y="4521570"/>
                </a:lnTo>
                <a:lnTo>
                  <a:pt x="0" y="452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3" r="-15346" b="-13371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964675" y="293737"/>
            <a:ext cx="1444669" cy="1444669"/>
          </a:xfrm>
          <a:custGeom>
            <a:avLst/>
            <a:gdLst/>
            <a:ahLst/>
            <a:cxnLst/>
            <a:rect l="l" t="t" r="r" b="b"/>
            <a:pathLst>
              <a:path w="2167003" h="2167003">
                <a:moveTo>
                  <a:pt x="0" y="0"/>
                </a:moveTo>
                <a:lnTo>
                  <a:pt x="2167002" y="0"/>
                </a:lnTo>
                <a:lnTo>
                  <a:pt x="2167002" y="2167002"/>
                </a:lnTo>
                <a:lnTo>
                  <a:pt x="0" y="2167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21587" y="5841527"/>
            <a:ext cx="2042436" cy="1016473"/>
          </a:xfrm>
          <a:custGeom>
            <a:avLst/>
            <a:gdLst/>
            <a:ahLst/>
            <a:cxnLst/>
            <a:rect l="l" t="t" r="r" b="b"/>
            <a:pathLst>
              <a:path w="3063654" h="3063654">
                <a:moveTo>
                  <a:pt x="0" y="0"/>
                </a:moveTo>
                <a:lnTo>
                  <a:pt x="3063653" y="0"/>
                </a:lnTo>
                <a:lnTo>
                  <a:pt x="3063653" y="3063654"/>
                </a:lnTo>
                <a:lnTo>
                  <a:pt x="0" y="30636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09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49230" y="172844"/>
            <a:ext cx="1583282" cy="1025913"/>
          </a:xfrm>
          <a:custGeom>
            <a:avLst/>
            <a:gdLst/>
            <a:ahLst/>
            <a:cxnLst/>
            <a:rect l="l" t="t" r="r" b="b"/>
            <a:pathLst>
              <a:path w="2374923" h="1538870">
                <a:moveTo>
                  <a:pt x="0" y="0"/>
                </a:moveTo>
                <a:lnTo>
                  <a:pt x="2374922" y="0"/>
                </a:lnTo>
                <a:lnTo>
                  <a:pt x="2374922" y="1538870"/>
                </a:lnTo>
                <a:lnTo>
                  <a:pt x="0" y="1538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74" r="-705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71041" y="5188555"/>
            <a:ext cx="2307208" cy="1452559"/>
            <a:chOff x="0" y="0"/>
            <a:chExt cx="716113" cy="4508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6113" cy="450846"/>
            </a:xfrm>
            <a:custGeom>
              <a:avLst/>
              <a:gdLst/>
              <a:ahLst/>
              <a:cxnLst/>
              <a:rect l="l" t="t" r="r" b="b"/>
              <a:pathLst>
                <a:path w="716113" h="450846">
                  <a:moveTo>
                    <a:pt x="114088" y="0"/>
                  </a:moveTo>
                  <a:lnTo>
                    <a:pt x="602024" y="0"/>
                  </a:lnTo>
                  <a:cubicBezTo>
                    <a:pt x="632282" y="0"/>
                    <a:pt x="661301" y="12020"/>
                    <a:pt x="682697" y="33416"/>
                  </a:cubicBezTo>
                  <a:cubicBezTo>
                    <a:pt x="704093" y="54811"/>
                    <a:pt x="716113" y="83830"/>
                    <a:pt x="716113" y="114088"/>
                  </a:cubicBezTo>
                  <a:lnTo>
                    <a:pt x="716113" y="336758"/>
                  </a:lnTo>
                  <a:cubicBezTo>
                    <a:pt x="716113" y="399767"/>
                    <a:pt x="665034" y="450846"/>
                    <a:pt x="602024" y="450846"/>
                  </a:cubicBezTo>
                  <a:lnTo>
                    <a:pt x="114088" y="450846"/>
                  </a:lnTo>
                  <a:cubicBezTo>
                    <a:pt x="51079" y="450846"/>
                    <a:pt x="0" y="399767"/>
                    <a:pt x="0" y="336758"/>
                  </a:cubicBezTo>
                  <a:lnTo>
                    <a:pt x="0" y="114088"/>
                  </a:lnTo>
                  <a:cubicBezTo>
                    <a:pt x="0" y="83830"/>
                    <a:pt x="12020" y="54811"/>
                    <a:pt x="33416" y="33416"/>
                  </a:cubicBezTo>
                  <a:cubicBezTo>
                    <a:pt x="54811" y="12020"/>
                    <a:pt x="83830" y="0"/>
                    <a:pt x="114088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D6A425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sp>
        <p:nvSpPr>
          <p:cNvPr id="6" name="AutoShape 6"/>
          <p:cNvSpPr/>
          <p:nvPr/>
        </p:nvSpPr>
        <p:spPr>
          <a:xfrm>
            <a:off x="5643695" y="2923133"/>
            <a:ext cx="0" cy="430317"/>
          </a:xfrm>
          <a:prstGeom prst="line">
            <a:avLst/>
          </a:prstGeom>
          <a:ln w="28575" cap="flat">
            <a:solidFill>
              <a:srgbClr val="D6A42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AutoShape 7"/>
          <p:cNvSpPr/>
          <p:nvPr/>
        </p:nvSpPr>
        <p:spPr>
          <a:xfrm flipH="1">
            <a:off x="4030827" y="2835716"/>
            <a:ext cx="1603343" cy="1370557"/>
          </a:xfrm>
          <a:prstGeom prst="line">
            <a:avLst/>
          </a:prstGeom>
          <a:ln w="28575" cap="flat">
            <a:solidFill>
              <a:srgbClr val="D6A425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8" name="Group 8"/>
          <p:cNvGrpSpPr/>
          <p:nvPr/>
        </p:nvGrpSpPr>
        <p:grpSpPr>
          <a:xfrm>
            <a:off x="1959553" y="5205458"/>
            <a:ext cx="2618719" cy="2618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6113" cy="450846"/>
            </a:xfrm>
            <a:custGeom>
              <a:avLst/>
              <a:gdLst/>
              <a:ahLst/>
              <a:cxnLst/>
              <a:rect l="l" t="t" r="r" b="b"/>
              <a:pathLst>
                <a:path w="716113" h="450846">
                  <a:moveTo>
                    <a:pt x="114088" y="0"/>
                  </a:moveTo>
                  <a:lnTo>
                    <a:pt x="602024" y="0"/>
                  </a:lnTo>
                  <a:cubicBezTo>
                    <a:pt x="632282" y="0"/>
                    <a:pt x="661301" y="12020"/>
                    <a:pt x="682697" y="33416"/>
                  </a:cubicBezTo>
                  <a:cubicBezTo>
                    <a:pt x="704093" y="54811"/>
                    <a:pt x="716113" y="83830"/>
                    <a:pt x="716113" y="114088"/>
                  </a:cubicBezTo>
                  <a:lnTo>
                    <a:pt x="716113" y="336758"/>
                  </a:lnTo>
                  <a:cubicBezTo>
                    <a:pt x="716113" y="399767"/>
                    <a:pt x="665034" y="450846"/>
                    <a:pt x="602024" y="450846"/>
                  </a:cubicBezTo>
                  <a:lnTo>
                    <a:pt x="114088" y="450846"/>
                  </a:lnTo>
                  <a:cubicBezTo>
                    <a:pt x="51079" y="450846"/>
                    <a:pt x="0" y="399767"/>
                    <a:pt x="0" y="336758"/>
                  </a:cubicBezTo>
                  <a:lnTo>
                    <a:pt x="0" y="114088"/>
                  </a:lnTo>
                  <a:cubicBezTo>
                    <a:pt x="0" y="83830"/>
                    <a:pt x="12020" y="54811"/>
                    <a:pt x="33416" y="33416"/>
                  </a:cubicBezTo>
                  <a:cubicBezTo>
                    <a:pt x="54811" y="12020"/>
                    <a:pt x="83830" y="0"/>
                    <a:pt x="114088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D6A425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06132" y="3343925"/>
            <a:ext cx="1724695" cy="17246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>
              <a:solidFill>
                <a:srgbClr val="D6A425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63991" y="5294117"/>
            <a:ext cx="1740358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733" b="1" dirty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Annabelle </a:t>
            </a:r>
            <a:r>
              <a:rPr lang="en-US" sz="1733" b="1" dirty="0" err="1">
                <a:solidFill>
                  <a:schemeClr val="accent2">
                    <a:lumMod val="50000"/>
                  </a:schemeClr>
                </a:solidFill>
                <a:latin typeface="Open Sauce"/>
              </a:rPr>
              <a:t>Lambourn</a:t>
            </a:r>
            <a:endParaRPr lang="en-US" sz="1733" b="1" dirty="0">
              <a:solidFill>
                <a:schemeClr val="accent2">
                  <a:lumMod val="50000"/>
                </a:schemeClr>
              </a:solidFill>
              <a:latin typeface="Open Sauce"/>
            </a:endParaRPr>
          </a:p>
          <a:p>
            <a:pPr algn="ctr">
              <a:lnSpc>
                <a:spcPts val="2079"/>
              </a:lnSpc>
            </a:pPr>
            <a:r>
              <a:rPr lang="en-US" sz="1733" i="1" dirty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Network </a:t>
            </a:r>
            <a:r>
              <a:rPr lang="en-US" sz="1733" i="1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Lead</a:t>
            </a:r>
          </a:p>
          <a:p>
            <a:pPr algn="ctr">
              <a:lnSpc>
                <a:spcPts val="2079"/>
              </a:lnSpc>
            </a:pPr>
            <a:r>
              <a:rPr lang="en-US" sz="1733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(London)</a:t>
            </a:r>
            <a:endParaRPr lang="en-US" sz="1733" dirty="0">
              <a:solidFill>
                <a:schemeClr val="accent2">
                  <a:lumMod val="50000"/>
                </a:schemeClr>
              </a:solidFill>
              <a:latin typeface="Open Sauce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Seconded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Role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79" y="5288147"/>
            <a:ext cx="1755335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733" b="1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Vacant Post </a:t>
            </a:r>
          </a:p>
          <a:p>
            <a:pPr algn="ctr">
              <a:lnSpc>
                <a:spcPts val="2079"/>
              </a:lnSpc>
            </a:pPr>
            <a:r>
              <a:rPr lang="en-US" sz="1733" i="1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Network Lead</a:t>
            </a:r>
          </a:p>
          <a:p>
            <a:pPr algn="ctr">
              <a:lnSpc>
                <a:spcPts val="2079"/>
              </a:lnSpc>
            </a:pPr>
            <a:r>
              <a:rPr lang="en-US" sz="1733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(</a:t>
            </a:r>
            <a:r>
              <a:rPr lang="en-US" sz="1733" dirty="0" err="1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Luton</a:t>
            </a:r>
            <a:r>
              <a:rPr lang="en-US" sz="1733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 &amp; Bedfordshire)</a:t>
            </a:r>
          </a:p>
          <a:p>
            <a:pPr algn="ctr">
              <a:lnSpc>
                <a:spcPts val="1919"/>
              </a:lnSpc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Seconded Role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Open Sauce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781347" y="3353450"/>
            <a:ext cx="1724695" cy="17246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>
              <a:solidFill>
                <a:srgbClr val="D6A425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11599" y="5207604"/>
            <a:ext cx="2307208" cy="1471609"/>
            <a:chOff x="0" y="0"/>
            <a:chExt cx="716113" cy="456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6113" cy="456759"/>
            </a:xfrm>
            <a:custGeom>
              <a:avLst/>
              <a:gdLst/>
              <a:ahLst/>
              <a:cxnLst/>
              <a:rect l="l" t="t" r="r" b="b"/>
              <a:pathLst>
                <a:path w="716113" h="456759">
                  <a:moveTo>
                    <a:pt x="114088" y="0"/>
                  </a:moveTo>
                  <a:lnTo>
                    <a:pt x="602024" y="0"/>
                  </a:lnTo>
                  <a:cubicBezTo>
                    <a:pt x="632282" y="0"/>
                    <a:pt x="661301" y="12020"/>
                    <a:pt x="682697" y="33416"/>
                  </a:cubicBezTo>
                  <a:cubicBezTo>
                    <a:pt x="704093" y="54811"/>
                    <a:pt x="716113" y="83830"/>
                    <a:pt x="716113" y="114088"/>
                  </a:cubicBezTo>
                  <a:lnTo>
                    <a:pt x="716113" y="342671"/>
                  </a:lnTo>
                  <a:cubicBezTo>
                    <a:pt x="716113" y="372929"/>
                    <a:pt x="704093" y="401948"/>
                    <a:pt x="682697" y="423343"/>
                  </a:cubicBezTo>
                  <a:cubicBezTo>
                    <a:pt x="661301" y="444739"/>
                    <a:pt x="632282" y="456759"/>
                    <a:pt x="602024" y="456759"/>
                  </a:cubicBezTo>
                  <a:lnTo>
                    <a:pt x="114088" y="456759"/>
                  </a:lnTo>
                  <a:cubicBezTo>
                    <a:pt x="83830" y="456759"/>
                    <a:pt x="54811" y="444739"/>
                    <a:pt x="33416" y="423343"/>
                  </a:cubicBezTo>
                  <a:cubicBezTo>
                    <a:pt x="12020" y="401948"/>
                    <a:pt x="0" y="372929"/>
                    <a:pt x="0" y="342671"/>
                  </a:cubicBezTo>
                  <a:lnTo>
                    <a:pt x="0" y="114088"/>
                  </a:lnTo>
                  <a:cubicBezTo>
                    <a:pt x="0" y="83830"/>
                    <a:pt x="12020" y="54811"/>
                    <a:pt x="33416" y="33416"/>
                  </a:cubicBezTo>
                  <a:cubicBezTo>
                    <a:pt x="54811" y="12020"/>
                    <a:pt x="83830" y="0"/>
                    <a:pt x="114088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D6A425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244413" y="5282071"/>
            <a:ext cx="1756021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Sahar Kariz</a:t>
            </a:r>
          </a:p>
          <a:p>
            <a:pPr algn="ctr">
              <a:lnSpc>
                <a:spcPts val="2079"/>
              </a:lnSpc>
            </a:pPr>
            <a:r>
              <a:rPr lang="en-US" sz="1700" i="1" dirty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Network </a:t>
            </a:r>
            <a:r>
              <a:rPr lang="en-US" sz="1700" i="1" dirty="0" smtClean="0">
                <a:solidFill>
                  <a:schemeClr val="accent2">
                    <a:lumMod val="50000"/>
                  </a:schemeClr>
                </a:solidFill>
                <a:latin typeface="Open Sauce Bold"/>
              </a:rPr>
              <a:t>Coordinator</a:t>
            </a:r>
            <a:endParaRPr lang="en-US" sz="1700" i="1" dirty="0">
              <a:solidFill>
                <a:schemeClr val="accent2">
                  <a:lumMod val="50000"/>
                </a:schemeClr>
              </a:solidFill>
              <a:latin typeface="Open Sauce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Seconded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Role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130104" y="3396213"/>
            <a:ext cx="1724695" cy="172469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>
              <a:solidFill>
                <a:srgbClr val="D6A425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61"/>
                </a:lnSpc>
              </a:pPr>
              <a:endParaRPr sz="1200"/>
            </a:p>
          </p:txBody>
        </p:sp>
      </p:grpSp>
      <p:sp>
        <p:nvSpPr>
          <p:cNvPr id="32" name="AutoShape 32"/>
          <p:cNvSpPr/>
          <p:nvPr/>
        </p:nvSpPr>
        <p:spPr>
          <a:xfrm>
            <a:off x="5653220" y="2923133"/>
            <a:ext cx="1443550" cy="1283139"/>
          </a:xfrm>
          <a:prstGeom prst="line">
            <a:avLst/>
          </a:prstGeom>
          <a:ln w="28575" cap="flat">
            <a:solidFill>
              <a:srgbClr val="D6A425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3" name="Group 33"/>
          <p:cNvGrpSpPr/>
          <p:nvPr/>
        </p:nvGrpSpPr>
        <p:grpSpPr>
          <a:xfrm>
            <a:off x="4673183" y="210060"/>
            <a:ext cx="1921973" cy="2750289"/>
            <a:chOff x="0" y="0"/>
            <a:chExt cx="1006160" cy="14397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06160" cy="1439787"/>
            </a:xfrm>
            <a:custGeom>
              <a:avLst/>
              <a:gdLst/>
              <a:ahLst/>
              <a:cxnLst/>
              <a:rect l="l" t="t" r="r" b="b"/>
              <a:pathLst>
                <a:path w="1006160" h="1439787">
                  <a:moveTo>
                    <a:pt x="187979" y="0"/>
                  </a:moveTo>
                  <a:lnTo>
                    <a:pt x="818181" y="0"/>
                  </a:lnTo>
                  <a:cubicBezTo>
                    <a:pt x="868036" y="0"/>
                    <a:pt x="915850" y="19805"/>
                    <a:pt x="951102" y="55058"/>
                  </a:cubicBezTo>
                  <a:cubicBezTo>
                    <a:pt x="986355" y="90310"/>
                    <a:pt x="1006160" y="138124"/>
                    <a:pt x="1006160" y="187979"/>
                  </a:cubicBezTo>
                  <a:lnTo>
                    <a:pt x="1006160" y="1251809"/>
                  </a:lnTo>
                  <a:cubicBezTo>
                    <a:pt x="1006160" y="1355626"/>
                    <a:pt x="921999" y="1439787"/>
                    <a:pt x="818181" y="1439787"/>
                  </a:cubicBezTo>
                  <a:lnTo>
                    <a:pt x="187979" y="1439787"/>
                  </a:lnTo>
                  <a:cubicBezTo>
                    <a:pt x="138124" y="1439787"/>
                    <a:pt x="90310" y="1419982"/>
                    <a:pt x="55058" y="1384730"/>
                  </a:cubicBezTo>
                  <a:cubicBezTo>
                    <a:pt x="19805" y="1349477"/>
                    <a:pt x="0" y="1301664"/>
                    <a:pt x="0" y="1251809"/>
                  </a:cubicBezTo>
                  <a:lnTo>
                    <a:pt x="0" y="187979"/>
                  </a:lnTo>
                  <a:cubicBezTo>
                    <a:pt x="0" y="138124"/>
                    <a:pt x="19805" y="90310"/>
                    <a:pt x="55058" y="55058"/>
                  </a:cubicBezTo>
                  <a:cubicBezTo>
                    <a:pt x="90310" y="19805"/>
                    <a:pt x="138124" y="0"/>
                    <a:pt x="187979" y="0"/>
                  </a:cubicBezTo>
                  <a:close/>
                </a:path>
              </a:pathLst>
            </a:custGeom>
            <a:solidFill>
              <a:srgbClr val="D6A42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2109" tIns="22109" rIns="22109" bIns="22109" rtlCol="0" anchor="ctr"/>
            <a:lstStyle/>
            <a:p>
              <a:pPr algn="ctr">
                <a:lnSpc>
                  <a:spcPts val="1754"/>
                </a:lnSpc>
              </a:pPr>
              <a:endParaRPr sz="1200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227610" y="1806266"/>
            <a:ext cx="131713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Anantason Expanded Medium Bold"/>
              </a:rPr>
              <a:t>Edwin Ndlovu</a:t>
            </a:r>
          </a:p>
        </p:txBody>
      </p: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4869900" y="338084"/>
            <a:ext cx="1601884" cy="1601884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3"/>
              <a:stretch>
                <a:fillRect t="-17961" b="-32038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2976641" y="2536516"/>
            <a:ext cx="1838125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291">
                <a:solidFill>
                  <a:srgbClr val="FFFFFF"/>
                </a:solidFill>
                <a:latin typeface="Open Sauce Bold"/>
              </a:rPr>
              <a:t>Executive Sponsor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9109" y="198942"/>
            <a:ext cx="515350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4266" dirty="0">
                <a:solidFill>
                  <a:schemeClr val="accent2">
                    <a:lumMod val="50000"/>
                  </a:schemeClr>
                </a:solidFill>
                <a:latin typeface="Haettenschweiler" panose="020B0706040902060204" pitchFamily="34" charset="0"/>
              </a:rPr>
              <a:t>Meet the team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4268">
            <a:off x="4836974" y="3397461"/>
            <a:ext cx="1613150" cy="16450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940" y="3439843"/>
            <a:ext cx="1640548" cy="16724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TextBox 26"/>
          <p:cNvSpPr txBox="1"/>
          <p:nvPr/>
        </p:nvSpPr>
        <p:spPr>
          <a:xfrm>
            <a:off x="4782891" y="2019963"/>
            <a:ext cx="175602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Edwin </a:t>
            </a:r>
            <a:r>
              <a:rPr lang="en-US" sz="1700" b="1" dirty="0" err="1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Ndlovu</a:t>
            </a:r>
            <a:endParaRPr lang="en-US" sz="1700" b="1" dirty="0" smtClean="0">
              <a:solidFill>
                <a:schemeClr val="accent2">
                  <a:lumMod val="50000"/>
                </a:schemeClr>
              </a:solidFill>
              <a:latin typeface="Open Sauce"/>
            </a:endParaRPr>
          </a:p>
          <a:p>
            <a:pPr algn="ctr">
              <a:lnSpc>
                <a:spcPts val="2079"/>
              </a:lnSpc>
            </a:pP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Open Sauce"/>
              </a:rPr>
              <a:t>Executive Sponsor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Open Sauce"/>
            </a:endParaRPr>
          </a:p>
        </p:txBody>
      </p:sp>
      <p:sp>
        <p:nvSpPr>
          <p:cNvPr id="45" name="Freeform 11"/>
          <p:cNvSpPr/>
          <p:nvPr/>
        </p:nvSpPr>
        <p:spPr>
          <a:xfrm>
            <a:off x="1160875" y="876906"/>
            <a:ext cx="3020601" cy="1621889"/>
          </a:xfrm>
          <a:custGeom>
            <a:avLst/>
            <a:gdLst/>
            <a:ahLst/>
            <a:cxnLst/>
            <a:rect l="l" t="t" r="r" b="b"/>
            <a:pathLst>
              <a:path w="13690019" h="7530918">
                <a:moveTo>
                  <a:pt x="0" y="0"/>
                </a:moveTo>
                <a:lnTo>
                  <a:pt x="13690018" y="0"/>
                </a:lnTo>
                <a:lnTo>
                  <a:pt x="13690018" y="7530919"/>
                </a:lnTo>
                <a:lnTo>
                  <a:pt x="0" y="75309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49" t="-2058" b="-581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433" y="3447542"/>
            <a:ext cx="3356811" cy="1061987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“A safe place to discuss challenges and barriers but to also celebrate diversity”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6708" y="3978535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“It makes me feel acknowledged”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04724" y="2854077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“Supports, empowers and gives a voice to staff from different ethnic groups”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27998" y="2024772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“A place for people of colour to get together and talk about issues concerning race”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22306" y="4470876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“Education, information, understanding”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32197" y="1683009"/>
            <a:ext cx="3356811" cy="1061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“A safe place, a place of belonging where there is respect and understanding”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0117" y="1943588"/>
            <a:ext cx="3356811" cy="10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“Working to look at the needs of non-white staff members”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2336" y="5301707"/>
            <a:ext cx="3356811" cy="10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“The coming together of like-minded individuals from diverse backgrounds”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27998" y="3564533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“Gives us a voice”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26708" y="5126601"/>
            <a:ext cx="3636818" cy="89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“Representation of global majority”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12420" y="5377219"/>
            <a:ext cx="4592176" cy="106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“A place I can be part of a wider community and celebrate my ethnicity and learning about others”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0" y="90408"/>
            <a:ext cx="12192000" cy="798592"/>
            <a:chOff x="0" y="0"/>
            <a:chExt cx="6210416" cy="406790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6210415" cy="406790"/>
            </a:xfrm>
            <a:custGeom>
              <a:avLst/>
              <a:gdLst/>
              <a:ahLst/>
              <a:cxnLst/>
              <a:rect l="l" t="t" r="r" b="b"/>
              <a:pathLst>
                <a:path w="6210415" h="406790">
                  <a:moveTo>
                    <a:pt x="29633" y="0"/>
                  </a:moveTo>
                  <a:lnTo>
                    <a:pt x="6180782" y="0"/>
                  </a:lnTo>
                  <a:cubicBezTo>
                    <a:pt x="6188641" y="0"/>
                    <a:pt x="6196179" y="3122"/>
                    <a:pt x="6201736" y="8679"/>
                  </a:cubicBezTo>
                  <a:cubicBezTo>
                    <a:pt x="6207294" y="14237"/>
                    <a:pt x="6210415" y="21774"/>
                    <a:pt x="6210415" y="29633"/>
                  </a:cubicBezTo>
                  <a:lnTo>
                    <a:pt x="6210415" y="377157"/>
                  </a:lnTo>
                  <a:cubicBezTo>
                    <a:pt x="6210415" y="385016"/>
                    <a:pt x="6207294" y="392553"/>
                    <a:pt x="6201736" y="398111"/>
                  </a:cubicBezTo>
                  <a:cubicBezTo>
                    <a:pt x="6196179" y="403668"/>
                    <a:pt x="6188641" y="406790"/>
                    <a:pt x="6180782" y="406790"/>
                  </a:cubicBezTo>
                  <a:lnTo>
                    <a:pt x="29633" y="406790"/>
                  </a:lnTo>
                  <a:cubicBezTo>
                    <a:pt x="21774" y="406790"/>
                    <a:pt x="14237" y="403668"/>
                    <a:pt x="8679" y="398111"/>
                  </a:cubicBezTo>
                  <a:cubicBezTo>
                    <a:pt x="3122" y="392553"/>
                    <a:pt x="0" y="385016"/>
                    <a:pt x="0" y="377157"/>
                  </a:cubicBezTo>
                  <a:lnTo>
                    <a:pt x="0" y="29633"/>
                  </a:lnTo>
                  <a:cubicBezTo>
                    <a:pt x="0" y="21774"/>
                    <a:pt x="3122" y="14237"/>
                    <a:pt x="8679" y="8679"/>
                  </a:cubicBezTo>
                  <a:cubicBezTo>
                    <a:pt x="14237" y="3122"/>
                    <a:pt x="21774" y="0"/>
                    <a:pt x="29633" y="0"/>
                  </a:cubicBezTo>
                  <a:close/>
                </a:path>
              </a:pathLst>
            </a:custGeom>
            <a:solidFill>
              <a:srgbClr val="D6A425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2722" tIns="22722" rIns="22722" bIns="22722" rtlCol="0" anchor="ctr"/>
            <a:lstStyle/>
            <a:p>
              <a:pPr algn="ctr">
                <a:lnSpc>
                  <a:spcPts val="1754"/>
                </a:lnSpc>
              </a:pPr>
              <a:endParaRPr sz="1200"/>
            </a:p>
          </p:txBody>
        </p:sp>
      </p:grpSp>
      <p:sp>
        <p:nvSpPr>
          <p:cNvPr id="18" name="Freeform 5"/>
          <p:cNvSpPr/>
          <p:nvPr/>
        </p:nvSpPr>
        <p:spPr>
          <a:xfrm>
            <a:off x="124830" y="90408"/>
            <a:ext cx="2169811" cy="1231514"/>
          </a:xfrm>
          <a:custGeom>
            <a:avLst/>
            <a:gdLst/>
            <a:ahLst/>
            <a:cxnLst/>
            <a:rect l="l" t="t" r="r" b="b"/>
            <a:pathLst>
              <a:path w="3254716" h="1847271">
                <a:moveTo>
                  <a:pt x="0" y="0"/>
                </a:moveTo>
                <a:lnTo>
                  <a:pt x="3254716" y="0"/>
                </a:lnTo>
                <a:lnTo>
                  <a:pt x="3254716" y="1847272"/>
                </a:lnTo>
                <a:lnTo>
                  <a:pt x="0" y="184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4641" y="-40079"/>
            <a:ext cx="9794579" cy="129302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What does the network mean to its members?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248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Anantason Expanded Medium Bold</vt:lpstr>
      <vt:lpstr>Arial</vt:lpstr>
      <vt:lpstr>Calibri</vt:lpstr>
      <vt:lpstr>Calibri Light</vt:lpstr>
      <vt:lpstr>Franklin Gothic Demi</vt:lpstr>
      <vt:lpstr>Garet</vt:lpstr>
      <vt:lpstr>Garet ExtraBold</vt:lpstr>
      <vt:lpstr>Glacial Indifference</vt:lpstr>
      <vt:lpstr>Glacial Indifference Bold</vt:lpstr>
      <vt:lpstr>Haettenschweiler</vt:lpstr>
      <vt:lpstr>Open Sauce</vt:lpstr>
      <vt:lpstr>Open Sauce Bold</vt:lpstr>
      <vt:lpstr>Office Theme</vt:lpstr>
      <vt:lpstr>PowerPoint Presentation</vt:lpstr>
      <vt:lpstr>PowerPoint Presentation</vt:lpstr>
      <vt:lpstr>PowerPoint Presentation</vt:lpstr>
      <vt:lpstr>What does the network mean to its members?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ANSAH, Juliana (EAST LONDON NHS FOUNDATION TRUST)</dc:creator>
  <cp:lastModifiedBy>Lambourn Annabelle</cp:lastModifiedBy>
  <cp:revision>23</cp:revision>
  <dcterms:created xsi:type="dcterms:W3CDTF">2023-06-13T13:23:19Z</dcterms:created>
  <dcterms:modified xsi:type="dcterms:W3CDTF">2024-10-09T09:52:36Z</dcterms:modified>
</cp:coreProperties>
</file>